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 id="2147483692" r:id="rId2"/>
    <p:sldMasterId id="2147483693" r:id="rId3"/>
    <p:sldMasterId id="2147483694" r:id="rId4"/>
    <p:sldMasterId id="2147483695" r:id="rId5"/>
  </p:sldMasterIdLst>
  <p:notesMasterIdLst>
    <p:notesMasterId r:id="rId46"/>
  </p:notesMasterIdLst>
  <p:sldIdLst>
    <p:sldId id="256" r:id="rId6"/>
    <p:sldId id="257" r:id="rId7"/>
    <p:sldId id="258" r:id="rId8"/>
    <p:sldId id="259" r:id="rId9"/>
    <p:sldId id="260" r:id="rId10"/>
    <p:sldId id="261" r:id="rId11"/>
    <p:sldId id="262" r:id="rId12"/>
    <p:sldId id="263" r:id="rId13"/>
    <p:sldId id="264" r:id="rId14"/>
    <p:sldId id="299" r:id="rId15"/>
    <p:sldId id="266" r:id="rId16"/>
    <p:sldId id="267" r:id="rId17"/>
    <p:sldId id="268" r:id="rId18"/>
    <p:sldId id="269" r:id="rId19"/>
    <p:sldId id="270" r:id="rId20"/>
    <p:sldId id="271" r:id="rId21"/>
    <p:sldId id="272" r:id="rId22"/>
    <p:sldId id="273" r:id="rId23"/>
    <p:sldId id="274" r:id="rId24"/>
    <p:sldId id="296" r:id="rId25"/>
    <p:sldId id="276" r:id="rId26"/>
    <p:sldId id="277" r:id="rId27"/>
    <p:sldId id="278" r:id="rId28"/>
    <p:sldId id="279" r:id="rId29"/>
    <p:sldId id="280" r:id="rId30"/>
    <p:sldId id="297" r:id="rId31"/>
    <p:sldId id="282" r:id="rId32"/>
    <p:sldId id="283" r:id="rId33"/>
    <p:sldId id="284" r:id="rId34"/>
    <p:sldId id="285" r:id="rId35"/>
    <p:sldId id="286" r:id="rId36"/>
    <p:sldId id="287" r:id="rId37"/>
    <p:sldId id="288" r:id="rId38"/>
    <p:sldId id="289" r:id="rId39"/>
    <p:sldId id="290" r:id="rId40"/>
    <p:sldId id="291" r:id="rId41"/>
    <p:sldId id="292" r:id="rId42"/>
    <p:sldId id="300" r:id="rId43"/>
    <p:sldId id="293" r:id="rId44"/>
    <p:sldId id="295" r:id="rId4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linda Perez" initials="" lastIdx="1" clrIdx="0"/>
  <p:cmAuthor id="1" name="Michelle McKnight" initials="" lastIdx="1" clrIdx="1"/>
  <p:cmAuthor id="2" name="Jillian Cavanna"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00" autoAdjust="0"/>
  </p:normalViewPr>
  <p:slideViewPr>
    <p:cSldViewPr snapToGrid="0" snapToObjects="1">
      <p:cViewPr varScale="1">
        <p:scale>
          <a:sx n="92" d="100"/>
          <a:sy n="92" d="100"/>
        </p:scale>
        <p:origin x="-44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Found this in Handouts folder for mod 4 and thought we could use to get P's think and record thoughts prior to having them make connections between talk frame and culture of thinking model</p:text>
  </p:cm>
  <p:cm authorId="1" idx="1">
    <p:pos x="6000" y="100"/>
    <p:text>This is in the handouts for mod. 4 as well. The title is Debriefing the Talk Frame Routine. Flower Pattern Task. 
We could use that as our handout in Mod. 3.</p:text>
  </p:cm>
  <p:cm authorId="2" idx="1">
    <p:pos x="6000" y="200"/>
    <p:text>I'm thinking we'll probably want to clear this out before Cohort 2. Maybe save contents for PD Facilitator's Guide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879418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dirty="0"/>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9" name="Shape 3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370" name="Shape 3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78" name="Shape 37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6" name="Shape 3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87" name="Shape 3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4" name="Shape 3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dirty="0"/>
          </a:p>
        </p:txBody>
      </p:sp>
      <p:sp>
        <p:nvSpPr>
          <p:cNvPr id="395" name="Shape 3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sz="1200" b="0" i="0" u="none" strike="noStrike" cap="none" dirty="0">
              <a:solidFill>
                <a:schemeClr val="dk1"/>
              </a:solidFill>
              <a:latin typeface="Calibri"/>
              <a:ea typeface="Calibri"/>
              <a:cs typeface="Calibri"/>
              <a:sym typeface="Calibri"/>
            </a:endParaRPr>
          </a:p>
        </p:txBody>
      </p:sp>
      <p:sp>
        <p:nvSpPr>
          <p:cNvPr id="404" name="Shape 4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sz="1200" b="0" i="0" u="none" strike="noStrike" cap="none" dirty="0">
              <a:solidFill>
                <a:schemeClr val="dk1"/>
              </a:solidFill>
              <a:latin typeface="Calibri"/>
              <a:ea typeface="Calibri"/>
              <a:cs typeface="Calibri"/>
              <a:sym typeface="Calibri"/>
            </a:endParaRPr>
          </a:p>
        </p:txBody>
      </p:sp>
      <p:sp>
        <p:nvSpPr>
          <p:cNvPr id="423" name="Shape 4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5" name="Shape 4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sz="1200" b="0" i="0" u="none" strike="noStrike" cap="none" dirty="0">
              <a:solidFill>
                <a:schemeClr val="dk1"/>
              </a:solidFill>
              <a:latin typeface="Calibri"/>
              <a:ea typeface="Calibri"/>
              <a:cs typeface="Calibri"/>
              <a:sym typeface="Calibri"/>
            </a:endParaRPr>
          </a:p>
        </p:txBody>
      </p:sp>
      <p:sp>
        <p:nvSpPr>
          <p:cNvPr id="436" name="Shape 4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4" name="Shape 44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45" name="Shape 4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3" name="Shape 4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a:p>
        </p:txBody>
      </p:sp>
      <p:sp>
        <p:nvSpPr>
          <p:cNvPr id="464" name="Shape 4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686420" y="4344023"/>
            <a:ext cx="5485200" cy="41145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rgbClr val="000000"/>
              </a:buClr>
              <a:buSzPct val="25000"/>
              <a:buFont typeface="Calibri"/>
              <a:buNone/>
            </a:pPr>
            <a:endParaRPr dirty="0">
              <a:solidFill>
                <a:srgbClr val="000000"/>
              </a:solidFill>
            </a:endParaRPr>
          </a:p>
          <a:p>
            <a:pPr marL="0" marR="0" lvl="0" indent="0" algn="l" rtl="0">
              <a:spcBef>
                <a:spcPts val="0"/>
              </a:spcBef>
              <a:spcAft>
                <a:spcPts val="0"/>
              </a:spcAft>
              <a:buClr>
                <a:srgbClr val="000000"/>
              </a:buClr>
              <a:buSzPct val="25000"/>
              <a:buFont typeface="Calibri"/>
              <a:buNone/>
            </a:pPr>
            <a:endParaRPr dirty="0">
              <a:solidFill>
                <a:srgbClr val="000000"/>
              </a:solidFill>
            </a:endParaRPr>
          </a:p>
          <a:p>
            <a:pPr marL="0" marR="0" lvl="0" indent="0" algn="l" rtl="0">
              <a:spcBef>
                <a:spcPts val="0"/>
              </a:spcBef>
              <a:spcAft>
                <a:spcPts val="0"/>
              </a:spcAft>
              <a:buClr>
                <a:srgbClr val="000000"/>
              </a:buClr>
              <a:buSzPct val="25000"/>
              <a:buFont typeface="Calibri"/>
              <a:buNone/>
            </a:pPr>
            <a:endParaRPr dirty="0">
              <a:solidFill>
                <a:srgbClr val="000000"/>
              </a:solidFill>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79" name="Shape 479"/>
          <p:cNvSpPr>
            <a:spLocks noGrp="1" noRot="1" noChangeAspect="1"/>
          </p:cNvSpPr>
          <p:nvPr>
            <p:ph type="sldImg" idx="2"/>
          </p:nvPr>
        </p:nvSpPr>
        <p:spPr>
          <a:xfrm>
            <a:off x="1155423" y="685487"/>
            <a:ext cx="4547099"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289" name="Shape 2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5" name="Shape 4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dirty="0"/>
          </a:p>
        </p:txBody>
      </p:sp>
      <p:sp>
        <p:nvSpPr>
          <p:cNvPr id="486" name="Shape 4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5" name="Shape 49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sz="1200" b="0" i="0" u="none" strike="noStrike" cap="none" dirty="0">
              <a:solidFill>
                <a:schemeClr val="dk1"/>
              </a:solidFill>
              <a:latin typeface="Calibri"/>
              <a:ea typeface="Calibri"/>
              <a:cs typeface="Calibri"/>
              <a:sym typeface="Calibri"/>
            </a:endParaRPr>
          </a:p>
        </p:txBody>
      </p:sp>
      <p:sp>
        <p:nvSpPr>
          <p:cNvPr id="496" name="Shape 4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5" name="Shape 5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506" name="Shape 5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5" name="Shape 5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516" name="Shape 5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5" name="Shape 57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sz="800" b="0" i="0" u="none" strike="noStrike" cap="none" dirty="0">
              <a:solidFill>
                <a:schemeClr val="dk1"/>
              </a:solidFill>
              <a:latin typeface="Arial"/>
              <a:ea typeface="Arial"/>
              <a:cs typeface="Arial"/>
              <a:sym typeface="Arial"/>
            </a:endParaRPr>
          </a:p>
        </p:txBody>
      </p:sp>
      <p:sp>
        <p:nvSpPr>
          <p:cNvPr id="576" name="Shape 5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8" name="Shape 5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560"/>
              </a:spcBef>
              <a:buClr>
                <a:srgbClr val="2F2B20"/>
              </a:buClr>
              <a:buSzPct val="25000"/>
              <a:buFont typeface="Arial"/>
              <a:buNone/>
            </a:pPr>
            <a:endParaRPr dirty="0"/>
          </a:p>
        </p:txBody>
      </p:sp>
      <p:sp>
        <p:nvSpPr>
          <p:cNvPr id="539" name="Shape 5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6" name="Shape 5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sz="800" dirty="0">
              <a:latin typeface="Arial"/>
              <a:ea typeface="Arial"/>
              <a:cs typeface="Arial"/>
              <a:sym typeface="Arial"/>
            </a:endParaRPr>
          </a:p>
        </p:txBody>
      </p:sp>
      <p:sp>
        <p:nvSpPr>
          <p:cNvPr id="557" name="Shape 5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sz="1200" b="0" i="0" u="none" strike="noStrike" cap="none" dirty="0">
              <a:solidFill>
                <a:schemeClr val="dk1"/>
              </a:solidFill>
              <a:latin typeface="Calibri"/>
              <a:ea typeface="Calibri"/>
              <a:cs typeface="Calibri"/>
              <a:sym typeface="Calibri"/>
            </a:endParaRPr>
          </a:p>
        </p:txBody>
      </p:sp>
      <p:sp>
        <p:nvSpPr>
          <p:cNvPr id="575" name="Shape 5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buClr>
                <a:schemeClr val="dk1"/>
              </a:buClr>
              <a:buSzPct val="25000"/>
              <a:buFont typeface="Calibri"/>
              <a:buNone/>
            </a:pPr>
            <a:endParaRPr sz="800" b="0" i="0" u="none" strike="noStrike" cap="none" dirty="0">
              <a:solidFill>
                <a:schemeClr val="dk1"/>
              </a:solidFill>
              <a:latin typeface="Arial"/>
              <a:ea typeface="Arial"/>
              <a:cs typeface="Arial"/>
              <a:sym typeface="Arial"/>
            </a:endParaRPr>
          </a:p>
        </p:txBody>
      </p:sp>
      <p:sp>
        <p:nvSpPr>
          <p:cNvPr id="589" name="Shape 5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Shape 6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6" name="Shape 60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900" b="0" i="0" u="none" strike="noStrike" cap="none" dirty="0">
              <a:solidFill>
                <a:schemeClr val="dk1"/>
              </a:solidFill>
              <a:latin typeface="Calibri"/>
              <a:ea typeface="Calibri"/>
              <a:cs typeface="Calibri"/>
              <a:sym typeface="Calibri"/>
            </a:endParaRPr>
          </a:p>
        </p:txBody>
      </p:sp>
      <p:sp>
        <p:nvSpPr>
          <p:cNvPr id="607" name="Shape 6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97" name="Shape 29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8" name="Shape 62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629" name="Shape 6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2" name="Shape 652"/>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653" name="Shape 6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0" name="Shape 68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dirty="0"/>
          </a:p>
        </p:txBody>
      </p:sp>
      <p:sp>
        <p:nvSpPr>
          <p:cNvPr id="681" name="Shape 6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0" name="Shape 6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691" name="Shape 69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8" name="Shape 6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dirty="0"/>
          </a:p>
        </p:txBody>
      </p:sp>
      <p:sp>
        <p:nvSpPr>
          <p:cNvPr id="699" name="Shape 69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7" name="Shape 7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dirty="0"/>
          </a:p>
        </p:txBody>
      </p:sp>
      <p:sp>
        <p:nvSpPr>
          <p:cNvPr id="708" name="Shape 70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5" name="Shape 71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rgbClr val="2F2B20"/>
              </a:buClr>
              <a:buSzPct val="25000"/>
              <a:buFont typeface="Arial"/>
              <a:buNone/>
            </a:pPr>
            <a:endParaRPr lang="en-US" sz="900" b="0" i="0" u="none" strike="noStrike" cap="none" dirty="0">
              <a:solidFill>
                <a:srgbClr val="2F2B20"/>
              </a:solidFill>
              <a:latin typeface="Arial"/>
              <a:ea typeface="Arial"/>
              <a:cs typeface="Arial"/>
              <a:sym typeface="Arial"/>
            </a:endParaRPr>
          </a:p>
        </p:txBody>
      </p:sp>
      <p:sp>
        <p:nvSpPr>
          <p:cNvPr id="716" name="Shape 7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39</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41" name="Shape 7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05" name="Shape 3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sz="1100" dirty="0">
              <a:latin typeface="Arial"/>
              <a:ea typeface="Arial"/>
              <a:cs typeface="Arial"/>
              <a:sym typeface="Arial"/>
            </a:endParaRPr>
          </a:p>
        </p:txBody>
      </p:sp>
      <p:sp>
        <p:nvSpPr>
          <p:cNvPr id="316" name="Shape 31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5" name="Shape 3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326" name="Shape 3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dirty="0"/>
          </a:p>
        </p:txBody>
      </p:sp>
      <p:sp>
        <p:nvSpPr>
          <p:cNvPr id="334" name="Shape 33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342" name="Shape 3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9" name="Shape 3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dirty="0"/>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50" name="Shape 3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356351"/>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553200" y="6356351"/>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04801" y="5495544"/>
            <a:ext cx="7772400" cy="5943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76" name="Shape 76"/>
          <p:cNvSpPr txBox="1">
            <a:spLocks noGrp="1"/>
          </p:cNvSpPr>
          <p:nvPr>
            <p:ph type="body" idx="1"/>
          </p:nvPr>
        </p:nvSpPr>
        <p:spPr>
          <a:xfrm>
            <a:off x="304797" y="6096000"/>
            <a:ext cx="7772400" cy="609599"/>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rot="-5400000">
            <a:off x="7551320" y="1645949"/>
            <a:ext cx="2438399" cy="3656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rot="-5400000">
            <a:off x="7586870" y="4048780"/>
            <a:ext cx="2367299" cy="3656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
        <p:nvSpPr>
          <p:cNvPr id="80" name="Shape 80"/>
          <p:cNvSpPr txBox="1">
            <a:spLocks noGrp="1"/>
          </p:cNvSpPr>
          <p:nvPr>
            <p:ph type="body" idx="2"/>
          </p:nvPr>
        </p:nvSpPr>
        <p:spPr>
          <a:xfrm>
            <a:off x="304800" y="381000"/>
            <a:ext cx="7772400" cy="4942800"/>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01752" y="5495278"/>
            <a:ext cx="7772400" cy="5946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83" name="Shape 83"/>
          <p:cNvSpPr>
            <a:spLocks noGrp="1"/>
          </p:cNvSpPr>
          <p:nvPr>
            <p:ph type="pic" idx="2"/>
          </p:nvPr>
        </p:nvSpPr>
        <p:spPr>
          <a:xfrm>
            <a:off x="0" y="0"/>
            <a:ext cx="8458200" cy="5486399"/>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accent2"/>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accent5"/>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accent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accent2"/>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accent3"/>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body" idx="1"/>
          </p:nvPr>
        </p:nvSpPr>
        <p:spPr>
          <a:xfrm>
            <a:off x="301752" y="6096000"/>
            <a:ext cx="7772400" cy="612599"/>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rot="-5400000">
            <a:off x="7551320" y="1645949"/>
            <a:ext cx="2438399" cy="3656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
        <p:nvSpPr>
          <p:cNvPr id="87" name="Shape 87"/>
          <p:cNvSpPr txBox="1">
            <a:spLocks noGrp="1"/>
          </p:cNvSpPr>
          <p:nvPr>
            <p:ph type="ftr" idx="11"/>
          </p:nvPr>
        </p:nvSpPr>
        <p:spPr>
          <a:xfrm rot="-5400000">
            <a:off x="7586870" y="4048780"/>
            <a:ext cx="2367299" cy="3656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90" name="Shape 90"/>
          <p:cNvSpPr txBox="1">
            <a:spLocks noGrp="1"/>
          </p:cNvSpPr>
          <p:nvPr>
            <p:ph type="body" idx="1"/>
          </p:nvPr>
        </p:nvSpPr>
        <p:spPr>
          <a:xfrm rot="5400000">
            <a:off x="1866899" y="190500"/>
            <a:ext cx="4800600" cy="76199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rot="-5400000">
            <a:off x="7551320" y="1645949"/>
            <a:ext cx="2438399" cy="3656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rot="-5400000">
            <a:off x="7586870" y="4048780"/>
            <a:ext cx="2367299" cy="3656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rot="5400000">
            <a:off x="4579949" y="2324086"/>
            <a:ext cx="5851500" cy="17526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96" name="Shape 96"/>
          <p:cNvSpPr txBox="1">
            <a:spLocks noGrp="1"/>
          </p:cNvSpPr>
          <p:nvPr>
            <p:ph type="body" idx="1"/>
          </p:nvPr>
        </p:nvSpPr>
        <p:spPr>
          <a:xfrm rot="5400000">
            <a:off x="541350" y="190487"/>
            <a:ext cx="5851500" cy="60197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rot="-5400000">
            <a:off x="7551320" y="1645949"/>
            <a:ext cx="2438399" cy="3656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rot="-5400000">
            <a:off x="7586870" y="4048780"/>
            <a:ext cx="2367299" cy="3656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5165"/>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09" name="Shape 109"/>
          <p:cNvSpPr txBox="1">
            <a:spLocks noGrp="1"/>
          </p:cNvSpPr>
          <p:nvPr>
            <p:ph type="body" idx="1"/>
          </p:nvPr>
        </p:nvSpPr>
        <p:spPr>
          <a:xfrm>
            <a:off x="457200" y="1659035"/>
            <a:ext cx="8229600" cy="4525500"/>
          </a:xfrm>
          <a:prstGeom prst="rect">
            <a:avLst/>
          </a:prstGeom>
          <a:noFill/>
          <a:ln>
            <a:noFill/>
          </a:ln>
        </p:spPr>
        <p:txBody>
          <a:bodyPr lIns="91425" tIns="91425" rIns="91425" bIns="91425" anchor="t" anchorCtr="0"/>
          <a:lstStyle>
            <a:lvl1pPr marL="342900" marR="0" lvl="0"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571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5165"/>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13" name="Shape 113"/>
          <p:cNvSpPr txBox="1">
            <a:spLocks noGrp="1"/>
          </p:cNvSpPr>
          <p:nvPr>
            <p:ph type="body" idx="1"/>
          </p:nvPr>
        </p:nvSpPr>
        <p:spPr>
          <a:xfrm>
            <a:off x="457200" y="1659035"/>
            <a:ext cx="4038600" cy="4525500"/>
          </a:xfrm>
          <a:prstGeom prst="rect">
            <a:avLst/>
          </a:prstGeom>
          <a:noFill/>
          <a:ln>
            <a:noFill/>
          </a:ln>
        </p:spPr>
        <p:txBody>
          <a:bodyPr lIns="91425" tIns="91425" rIns="91425" bIns="91425" anchor="t" anchorCtr="0"/>
          <a:lstStyle>
            <a:lvl1pPr marL="342900" marR="0" lvl="0" indent="-889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2"/>
          </p:nvPr>
        </p:nvSpPr>
        <p:spPr>
          <a:xfrm>
            <a:off x="4648200" y="1659035"/>
            <a:ext cx="4038600" cy="4525500"/>
          </a:xfrm>
          <a:prstGeom prst="rect">
            <a:avLst/>
          </a:prstGeom>
          <a:noFill/>
          <a:ln>
            <a:noFill/>
          </a:ln>
        </p:spPr>
        <p:txBody>
          <a:bodyPr lIns="91425" tIns="91425" rIns="91425" bIns="91425" anchor="t" anchorCtr="0"/>
          <a:lstStyle>
            <a:lvl1pPr marL="0" marR="0" lvl="0"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5165"/>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18" name="Shape 118"/>
          <p:cNvSpPr txBox="1">
            <a:spLocks noGrp="1"/>
          </p:cNvSpPr>
          <p:nvPr>
            <p:ph type="body" idx="1"/>
          </p:nvPr>
        </p:nvSpPr>
        <p:spPr>
          <a:xfrm>
            <a:off x="457200" y="1534583"/>
            <a:ext cx="4040100" cy="641399"/>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2"/>
          </p:nvPr>
        </p:nvSpPr>
        <p:spPr>
          <a:xfrm>
            <a:off x="457200" y="2175933"/>
            <a:ext cx="4040100" cy="3949800"/>
          </a:xfrm>
          <a:prstGeom prst="rect">
            <a:avLst/>
          </a:prstGeom>
          <a:noFill/>
          <a:ln>
            <a:noFill/>
          </a:ln>
        </p:spPr>
        <p:txBody>
          <a:bodyPr lIns="91425" tIns="91425" rIns="91425" bIns="91425" anchor="t" anchorCtr="0"/>
          <a:lstStyle>
            <a:lvl1pPr marL="342900" marR="0" lvl="0"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571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3"/>
          </p:nvPr>
        </p:nvSpPr>
        <p:spPr>
          <a:xfrm>
            <a:off x="4645026" y="1534583"/>
            <a:ext cx="4041899" cy="641399"/>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body" idx="4"/>
          </p:nvPr>
        </p:nvSpPr>
        <p:spPr>
          <a:xfrm>
            <a:off x="4645026" y="2175933"/>
            <a:ext cx="4041899" cy="3949800"/>
          </a:xfrm>
          <a:prstGeom prst="rect">
            <a:avLst/>
          </a:prstGeom>
          <a:noFill/>
          <a:ln>
            <a:noFill/>
          </a:ln>
        </p:spPr>
        <p:txBody>
          <a:bodyPr lIns="91425" tIns="91425" rIns="91425" bIns="91425" anchor="t" anchorCtr="0"/>
          <a:lstStyle>
            <a:lvl1pPr marL="342900" marR="0" lvl="0"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571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5165"/>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25" name="Shape 125"/>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6"/>
        <p:cNvGrpSpPr/>
        <p:nvPr/>
      </p:nvGrpSpPr>
      <p:grpSpPr>
        <a:xfrm>
          <a:off x="0" y="0"/>
          <a:ext cx="0" cy="0"/>
          <a:chOff x="0" y="0"/>
          <a:chExt cx="0" cy="0"/>
        </a:xfrm>
      </p:grpSpPr>
      <p:sp>
        <p:nvSpPr>
          <p:cNvPr id="127" name="Shape 127"/>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73052"/>
            <a:ext cx="3008400" cy="1161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FF"/>
              </a:buClr>
              <a:buFont typeface="Arial"/>
              <a:buNone/>
              <a:defRPr sz="2000" b="1" i="0" u="none" strike="noStrike" cap="none">
                <a:solidFill>
                  <a:srgbClr val="FFFFFF"/>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30" name="Shape 130"/>
          <p:cNvSpPr txBox="1">
            <a:spLocks noGrp="1"/>
          </p:cNvSpPr>
          <p:nvPr>
            <p:ph type="body" idx="1"/>
          </p:nvPr>
        </p:nvSpPr>
        <p:spPr>
          <a:xfrm>
            <a:off x="3575050" y="1649956"/>
            <a:ext cx="5111700" cy="44757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body" idx="2"/>
          </p:nvPr>
        </p:nvSpPr>
        <p:spPr>
          <a:xfrm>
            <a:off x="457200" y="1756788"/>
            <a:ext cx="3008400" cy="43689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9"/>
        <p:cNvGrpSpPr/>
        <p:nvPr/>
      </p:nvGrpSpPr>
      <p:grpSpPr>
        <a:xfrm>
          <a:off x="0" y="0"/>
          <a:ext cx="0" cy="0"/>
          <a:chOff x="0" y="0"/>
          <a:chExt cx="0" cy="0"/>
        </a:xfrm>
      </p:grpSpPr>
      <p:sp>
        <p:nvSpPr>
          <p:cNvPr id="20" name="Shape 20"/>
          <p:cNvSpPr txBox="1">
            <a:spLocks noGrp="1"/>
          </p:cNvSpPr>
          <p:nvPr>
            <p:ph type="dt" idx="10"/>
          </p:nvPr>
        </p:nvSpPr>
        <p:spPr>
          <a:xfrm>
            <a:off x="457200" y="6356351"/>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1"/>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792288" y="4800600"/>
            <a:ext cx="5486400" cy="567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FF"/>
              </a:buClr>
              <a:buFont typeface="Arial"/>
              <a:buNone/>
              <a:defRPr sz="2000" b="1" i="0" u="none" strike="noStrike" cap="none">
                <a:solidFill>
                  <a:srgbClr val="FFFFFF"/>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35" name="Shape 135"/>
          <p:cNvSpPr>
            <a:spLocks noGrp="1"/>
          </p:cNvSpPr>
          <p:nvPr>
            <p:ph type="pic" idx="2"/>
          </p:nvPr>
        </p:nvSpPr>
        <p:spPr>
          <a:xfrm>
            <a:off x="1792288" y="1721175"/>
            <a:ext cx="5486400" cy="30075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1"/>
          </p:nvPr>
        </p:nvSpPr>
        <p:spPr>
          <a:xfrm>
            <a:off x="1792288" y="5367867"/>
            <a:ext cx="5486400" cy="8043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5165"/>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40" name="Shape 140"/>
          <p:cNvSpPr txBox="1">
            <a:spLocks noGrp="1"/>
          </p:cNvSpPr>
          <p:nvPr>
            <p:ph type="body" idx="1"/>
          </p:nvPr>
        </p:nvSpPr>
        <p:spPr>
          <a:xfrm rot="5400000">
            <a:off x="2309250" y="-193013"/>
            <a:ext cx="4525500" cy="8229600"/>
          </a:xfrm>
          <a:prstGeom prst="rect">
            <a:avLst/>
          </a:prstGeom>
          <a:noFill/>
          <a:ln>
            <a:noFill/>
          </a:ln>
        </p:spPr>
        <p:txBody>
          <a:bodyPr lIns="91425" tIns="91425" rIns="91425" bIns="91425" anchor="t" anchorCtr="0"/>
          <a:lstStyle>
            <a:lvl1pPr marL="342900" marR="0" lvl="0" indent="-1397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186831" y="101884"/>
            <a:ext cx="8584800" cy="14295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44" name="Shape 144"/>
          <p:cNvSpPr txBox="1">
            <a:spLocks noGrp="1"/>
          </p:cNvSpPr>
          <p:nvPr>
            <p:ph type="body" idx="1"/>
          </p:nvPr>
        </p:nvSpPr>
        <p:spPr>
          <a:xfrm rot="5400000">
            <a:off x="1247100" y="895666"/>
            <a:ext cx="4440000" cy="6019800"/>
          </a:xfrm>
          <a:prstGeom prst="rect">
            <a:avLst/>
          </a:prstGeom>
          <a:noFill/>
          <a:ln>
            <a:noFill/>
          </a:ln>
        </p:spPr>
        <p:txBody>
          <a:bodyPr lIns="91425" tIns="91425" rIns="91425" bIns="91425" anchor="t" anchorCtr="0"/>
          <a:lstStyle>
            <a:lvl1pPr marL="342900" marR="0" lvl="0" indent="-1397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54" name="Shape 154"/>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8"/>
        <p:cNvGrpSpPr/>
        <p:nvPr/>
      </p:nvGrpSpPr>
      <p:grpSpPr>
        <a:xfrm>
          <a:off x="0" y="0"/>
          <a:ext cx="0" cy="0"/>
          <a:chOff x="0" y="0"/>
          <a:chExt cx="0" cy="0"/>
        </a:xfrm>
      </p:grpSpPr>
      <p:sp>
        <p:nvSpPr>
          <p:cNvPr id="159" name="Shape 159"/>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60" name="Shape 160"/>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61" name="Shape 16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4"/>
        <p:cNvGrpSpPr/>
        <p:nvPr/>
      </p:nvGrpSpPr>
      <p:grpSpPr>
        <a:xfrm>
          <a:off x="0" y="0"/>
          <a:ext cx="0" cy="0"/>
          <a:chOff x="0" y="0"/>
          <a:chExt cx="0" cy="0"/>
        </a:xfrm>
      </p:grpSpPr>
      <p:sp>
        <p:nvSpPr>
          <p:cNvPr id="165" name="Shape 16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0" name="Shape 170"/>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71" name="Shape 17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Shape 174"/>
        <p:cNvGrpSpPr/>
        <p:nvPr/>
      </p:nvGrpSpPr>
      <p:grpSpPr>
        <a:xfrm>
          <a:off x="0" y="0"/>
          <a:ext cx="0" cy="0"/>
          <a:chOff x="0" y="0"/>
          <a:chExt cx="0" cy="0"/>
        </a:xfrm>
      </p:grpSpPr>
      <p:sp>
        <p:nvSpPr>
          <p:cNvPr id="175" name="Shape 175"/>
          <p:cNvSpPr txBox="1">
            <a:spLocks noGrp="1"/>
          </p:cNvSpPr>
          <p:nvPr>
            <p:ph type="ctrTitle"/>
          </p:nvPr>
        </p:nvSpPr>
        <p:spPr>
          <a:xfrm>
            <a:off x="4800600" y="4624667"/>
            <a:ext cx="4038600" cy="933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6" name="Shape 176"/>
          <p:cNvSpPr txBox="1">
            <a:spLocks noGrp="1"/>
          </p:cNvSpPr>
          <p:nvPr>
            <p:ph type="subTitle" idx="1"/>
          </p:nvPr>
        </p:nvSpPr>
        <p:spPr>
          <a:xfrm>
            <a:off x="4800600" y="5562598"/>
            <a:ext cx="4038600" cy="748500"/>
          </a:xfrm>
          <a:prstGeom prst="rect">
            <a:avLst/>
          </a:prstGeom>
          <a:noFill/>
          <a:ln>
            <a:noFill/>
          </a:ln>
        </p:spPr>
        <p:txBody>
          <a:bodyPr lIns="91425" tIns="91425" rIns="91425" bIns="91425" anchor="t" anchorCtr="0"/>
          <a:lstStyle>
            <a:lvl1pPr marL="0" marR="0" lvl="0" indent="0" algn="l" rtl="0">
              <a:lnSpc>
                <a:spcPct val="100000"/>
              </a:lnSpc>
              <a:spcBef>
                <a:spcPts val="30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7" name="Shape 177"/>
          <p:cNvSpPr txBox="1">
            <a:spLocks noGrp="1"/>
          </p:cNvSpPr>
          <p:nvPr>
            <p:ph type="dt" idx="10"/>
          </p:nvPr>
        </p:nvSpPr>
        <p:spPr>
          <a:xfrm>
            <a:off x="4800600" y="6425639"/>
            <a:ext cx="12327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ftr" idx="11"/>
          </p:nvPr>
        </p:nvSpPr>
        <p:spPr>
          <a:xfrm>
            <a:off x="6311153" y="6425639"/>
            <a:ext cx="2617800" cy="3651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9" name="Shape 179"/>
          <p:cNvSpPr/>
          <p:nvPr/>
        </p:nvSpPr>
        <p:spPr>
          <a:xfrm>
            <a:off x="282575" y="228600"/>
            <a:ext cx="4235400" cy="41880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80" name="Shape 180"/>
          <p:cNvSpPr/>
          <p:nvPr/>
        </p:nvSpPr>
        <p:spPr>
          <a:xfrm>
            <a:off x="6802438" y="228600"/>
            <a:ext cx="2057400" cy="2039100"/>
          </a:xfrm>
          <a:prstGeom prst="rect">
            <a:avLst/>
          </a:prstGeom>
          <a:solidFill>
            <a:schemeClr val="accent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81" name="Shape 181"/>
          <p:cNvSpPr/>
          <p:nvPr/>
        </p:nvSpPr>
        <p:spPr>
          <a:xfrm>
            <a:off x="4624387" y="2377440"/>
            <a:ext cx="2057399" cy="2039100"/>
          </a:xfrm>
          <a:prstGeom prst="rect">
            <a:avLst/>
          </a:prstGeom>
          <a:solidFill>
            <a:schemeClr val="accent4"/>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82" name="Shape 182"/>
          <p:cNvSpPr>
            <a:spLocks noGrp="1"/>
          </p:cNvSpPr>
          <p:nvPr>
            <p:ph type="pic" idx="2"/>
          </p:nvPr>
        </p:nvSpPr>
        <p:spPr>
          <a:xfrm>
            <a:off x="4624387" y="228600"/>
            <a:ext cx="2057399" cy="2039100"/>
          </a:xfrm>
          <a:prstGeom prst="rect">
            <a:avLst/>
          </a:prstGeom>
          <a:noFill/>
          <a:ln>
            <a:noFill/>
          </a:ln>
        </p:spPr>
        <p:txBody>
          <a:bodyPr lIns="91425" tIns="91425" rIns="91425" bIns="91425" anchor="t" anchorCtr="0"/>
          <a:lstStyle>
            <a:lvl1pPr marL="342900" marR="0" lvl="0" indent="-34290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3" name="Shape 183"/>
          <p:cNvSpPr>
            <a:spLocks noGrp="1"/>
          </p:cNvSpPr>
          <p:nvPr>
            <p:ph type="pic" idx="3"/>
          </p:nvPr>
        </p:nvSpPr>
        <p:spPr>
          <a:xfrm>
            <a:off x="6802438" y="2377440"/>
            <a:ext cx="2057400" cy="2039100"/>
          </a:xfrm>
          <a:prstGeom prst="rect">
            <a:avLst/>
          </a:prstGeom>
          <a:noFill/>
          <a:ln>
            <a:noFill/>
          </a:ln>
        </p:spPr>
        <p:txBody>
          <a:bodyPr lIns="91425" tIns="91425" rIns="91425" bIns="91425" anchor="t" anchorCtr="0"/>
          <a:lstStyle>
            <a:lvl1pPr marL="342900" marR="0" lvl="0" indent="-34290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body" idx="4"/>
          </p:nvPr>
        </p:nvSpPr>
        <p:spPr>
          <a:xfrm>
            <a:off x="857250" y="1779492"/>
            <a:ext cx="3086100" cy="20409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lt1"/>
              </a:buClr>
              <a:buFont typeface="Arial"/>
              <a:buNone/>
              <a:defRPr sz="4600" b="0" i="0" u="none" strike="noStrike" cap="none">
                <a:solidFill>
                  <a:schemeClr val="lt1"/>
                </a:solidFill>
                <a:latin typeface="Calibri"/>
                <a:ea typeface="Calibri"/>
                <a:cs typeface="Calibri"/>
                <a:sym typeface="Calibri"/>
              </a:defRPr>
            </a:lvl1pPr>
            <a:lvl2pPr marL="742950" marR="0" lvl="1" indent="-1333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200"/>
              </a:spcBef>
              <a:spcAft>
                <a:spcPts val="0"/>
              </a:spcAft>
              <a:buClr>
                <a:schemeClr val="dk1"/>
              </a:buClr>
              <a:buSzPct val="100000"/>
              <a:buFont typeface="Arial"/>
              <a:buChar char="•"/>
              <a:defRPr sz="1000" b="0" i="0" u="none" strike="noStrike" cap="none">
                <a:solidFill>
                  <a:schemeClr val="dk1"/>
                </a:solidFill>
                <a:latin typeface="Calibri"/>
                <a:ea typeface="Calibri"/>
                <a:cs typeface="Calibri"/>
                <a:sym typeface="Calibri"/>
              </a:defRPr>
            </a:lvl3pPr>
            <a:lvl4pPr marL="1600200" marR="0" lvl="3" indent="-120650" algn="l" rtl="0">
              <a:lnSpc>
                <a:spcPct val="100000"/>
              </a:lnSpc>
              <a:spcBef>
                <a:spcPts val="180"/>
              </a:spcBef>
              <a:spcAft>
                <a:spcPts val="0"/>
              </a:spcAft>
              <a:buClr>
                <a:schemeClr val="dk1"/>
              </a:buClr>
              <a:buSzPct val="100000"/>
              <a:buFont typeface="Arial"/>
              <a:buChar char="–"/>
              <a:defRPr sz="900" b="0" i="0" u="none" strike="noStrike" cap="none">
                <a:solidFill>
                  <a:schemeClr val="dk1"/>
                </a:solidFill>
                <a:latin typeface="Calibri"/>
                <a:ea typeface="Calibri"/>
                <a:cs typeface="Calibri"/>
                <a:sym typeface="Calibri"/>
              </a:defRPr>
            </a:lvl4pPr>
            <a:lvl5pPr marL="2057400" marR="0" lvl="4" indent="-120650" algn="l" rtl="0">
              <a:lnSpc>
                <a:spcPct val="100000"/>
              </a:lnSpc>
              <a:spcBef>
                <a:spcPts val="180"/>
              </a:spcBef>
              <a:spcAft>
                <a:spcPts val="0"/>
              </a:spcAft>
              <a:buClr>
                <a:schemeClr val="dk1"/>
              </a:buClr>
              <a:buSzPct val="100000"/>
              <a:buFont typeface="Arial"/>
              <a:buChar char="»"/>
              <a:defRPr sz="9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5" name="Shape 185"/>
          <p:cNvSpPr txBox="1"/>
          <p:nvPr/>
        </p:nvSpPr>
        <p:spPr>
          <a:xfrm>
            <a:off x="424891" y="174812"/>
            <a:ext cx="413400" cy="8310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93B3D7"/>
              </a:buClr>
              <a:buSzPct val="25000"/>
              <a:buFont typeface="Calibri"/>
              <a:buNone/>
            </a:pPr>
            <a:r>
              <a:rPr lang="en-US" sz="5400" b="1" i="0" u="none" strike="noStrike" cap="none">
                <a:solidFill>
                  <a:srgbClr val="93B3D7"/>
                </a:solidFill>
                <a:latin typeface="Calibri"/>
                <a:ea typeface="Calibri"/>
                <a:cs typeface="Calibri"/>
                <a:sym typeface="Calibri"/>
              </a:rPr>
              <a:t>+</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88" name="Shape 188"/>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Shape 190"/>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95" name="Shape 195"/>
          <p:cNvSpPr txBox="1">
            <a:spLocks noGrp="1"/>
          </p:cNvSpPr>
          <p:nvPr>
            <p:ph type="body" idx="1"/>
          </p:nvPr>
        </p:nvSpPr>
        <p:spPr>
          <a:xfrm>
            <a:off x="457200" y="1535112"/>
            <a:ext cx="4040100" cy="639900"/>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0" name="Shape 20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1"/>
        <p:cNvGrpSpPr/>
        <p:nvPr/>
      </p:nvGrpSpPr>
      <p:grpSpPr>
        <a:xfrm>
          <a:off x="0" y="0"/>
          <a:ext cx="0" cy="0"/>
          <a:chOff x="0" y="0"/>
          <a:chExt cx="0" cy="0"/>
        </a:xfrm>
      </p:grpSpPr>
      <p:sp>
        <p:nvSpPr>
          <p:cNvPr id="32" name="Shape 32"/>
          <p:cNvSpPr txBox="1">
            <a:spLocks noGrp="1"/>
          </p:cNvSpPr>
          <p:nvPr>
            <p:ph type="dt" idx="10"/>
          </p:nvPr>
        </p:nvSpPr>
        <p:spPr>
          <a:xfrm rot="-5400000">
            <a:off x="7551320" y="1645949"/>
            <a:ext cx="2438399" cy="3656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rot="-5400000">
            <a:off x="7586870" y="4048780"/>
            <a:ext cx="2367299" cy="3656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04" name="Shape 20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5" name="Shape 20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09" name="Shape 209"/>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16" name="Shape 216"/>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7" name="Shape 217"/>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18" name="Shape 21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3" name="Shape 223"/>
          <p:cNvSpPr txBox="1">
            <a:spLocks noGrp="1"/>
          </p:cNvSpPr>
          <p:nvPr>
            <p:ph type="body" idx="1"/>
          </p:nvPr>
        </p:nvSpPr>
        <p:spPr>
          <a:xfrm rot="5400000">
            <a:off x="2308950" y="-251550"/>
            <a:ext cx="4526100" cy="82296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4" name="Shape 22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6" name="Shape 22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rot="5400000">
            <a:off x="4732350" y="2171687"/>
            <a:ext cx="58515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9" name="Shape 229"/>
          <p:cNvSpPr txBox="1">
            <a:spLocks noGrp="1"/>
          </p:cNvSpPr>
          <p:nvPr>
            <p:ph type="body" idx="1"/>
          </p:nvPr>
        </p:nvSpPr>
        <p:spPr>
          <a:xfrm rot="5400000">
            <a:off x="541350" y="190487"/>
            <a:ext cx="5851500" cy="6019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0" name="Shape 230"/>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2" name="Shape 232"/>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75165"/>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42" name="Shape 242"/>
          <p:cNvSpPr txBox="1">
            <a:spLocks noGrp="1"/>
          </p:cNvSpPr>
          <p:nvPr>
            <p:ph type="body" idx="1"/>
          </p:nvPr>
        </p:nvSpPr>
        <p:spPr>
          <a:xfrm>
            <a:off x="457200" y="1659035"/>
            <a:ext cx="8229600" cy="4525500"/>
          </a:xfrm>
          <a:prstGeom prst="rect">
            <a:avLst/>
          </a:prstGeom>
          <a:noFill/>
          <a:ln>
            <a:noFill/>
          </a:ln>
        </p:spPr>
        <p:txBody>
          <a:bodyPr lIns="91425" tIns="91425" rIns="91425" bIns="91425" anchor="t" anchorCtr="0"/>
          <a:lstStyle>
            <a:lvl1pPr marL="342900" marR="0" lvl="0"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571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3" name="Shape 243"/>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75165"/>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46" name="Shape 246"/>
          <p:cNvSpPr txBox="1">
            <a:spLocks noGrp="1"/>
          </p:cNvSpPr>
          <p:nvPr>
            <p:ph type="body" idx="1"/>
          </p:nvPr>
        </p:nvSpPr>
        <p:spPr>
          <a:xfrm>
            <a:off x="457200" y="1659035"/>
            <a:ext cx="4038600" cy="4525500"/>
          </a:xfrm>
          <a:prstGeom prst="rect">
            <a:avLst/>
          </a:prstGeom>
          <a:noFill/>
          <a:ln>
            <a:noFill/>
          </a:ln>
        </p:spPr>
        <p:txBody>
          <a:bodyPr lIns="91425" tIns="91425" rIns="91425" bIns="91425" anchor="t" anchorCtr="0"/>
          <a:lstStyle>
            <a:lvl1pPr marL="342900" marR="0" lvl="0" indent="-889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 name="Shape 247"/>
          <p:cNvSpPr txBox="1">
            <a:spLocks noGrp="1"/>
          </p:cNvSpPr>
          <p:nvPr>
            <p:ph type="body" idx="2"/>
          </p:nvPr>
        </p:nvSpPr>
        <p:spPr>
          <a:xfrm>
            <a:off x="4648200" y="1659035"/>
            <a:ext cx="4038600" cy="4525500"/>
          </a:xfrm>
          <a:prstGeom prst="rect">
            <a:avLst/>
          </a:prstGeom>
          <a:noFill/>
          <a:ln>
            <a:noFill/>
          </a:ln>
        </p:spPr>
        <p:txBody>
          <a:bodyPr lIns="91425" tIns="91425" rIns="91425" bIns="91425" anchor="t" anchorCtr="0"/>
          <a:lstStyle>
            <a:lvl1pPr marL="0" marR="0" lvl="0"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8" name="Shape 248"/>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75165"/>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51" name="Shape 251"/>
          <p:cNvSpPr txBox="1">
            <a:spLocks noGrp="1"/>
          </p:cNvSpPr>
          <p:nvPr>
            <p:ph type="body" idx="1"/>
          </p:nvPr>
        </p:nvSpPr>
        <p:spPr>
          <a:xfrm>
            <a:off x="457200" y="1534583"/>
            <a:ext cx="4040100" cy="641399"/>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52" name="Shape 252"/>
          <p:cNvSpPr txBox="1">
            <a:spLocks noGrp="1"/>
          </p:cNvSpPr>
          <p:nvPr>
            <p:ph type="body" idx="2"/>
          </p:nvPr>
        </p:nvSpPr>
        <p:spPr>
          <a:xfrm>
            <a:off x="457200" y="2175933"/>
            <a:ext cx="4040100" cy="3949800"/>
          </a:xfrm>
          <a:prstGeom prst="rect">
            <a:avLst/>
          </a:prstGeom>
          <a:noFill/>
          <a:ln>
            <a:noFill/>
          </a:ln>
        </p:spPr>
        <p:txBody>
          <a:bodyPr lIns="91425" tIns="91425" rIns="91425" bIns="91425" anchor="t" anchorCtr="0"/>
          <a:lstStyle>
            <a:lvl1pPr marL="342900" marR="0" lvl="0"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571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53" name="Shape 253"/>
          <p:cNvSpPr txBox="1">
            <a:spLocks noGrp="1"/>
          </p:cNvSpPr>
          <p:nvPr>
            <p:ph type="body" idx="3"/>
          </p:nvPr>
        </p:nvSpPr>
        <p:spPr>
          <a:xfrm>
            <a:off x="4645026" y="1534583"/>
            <a:ext cx="4041899" cy="641399"/>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54" name="Shape 254"/>
          <p:cNvSpPr txBox="1">
            <a:spLocks noGrp="1"/>
          </p:cNvSpPr>
          <p:nvPr>
            <p:ph type="body" idx="4"/>
          </p:nvPr>
        </p:nvSpPr>
        <p:spPr>
          <a:xfrm>
            <a:off x="4645026" y="2175933"/>
            <a:ext cx="4041899" cy="3949800"/>
          </a:xfrm>
          <a:prstGeom prst="rect">
            <a:avLst/>
          </a:prstGeom>
          <a:noFill/>
          <a:ln>
            <a:noFill/>
          </a:ln>
        </p:spPr>
        <p:txBody>
          <a:bodyPr lIns="91425" tIns="91425" rIns="91425" bIns="91425" anchor="t" anchorCtr="0"/>
          <a:lstStyle>
            <a:lvl1pPr marL="342900" marR="0" lvl="0"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571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55" name="Shape 255"/>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75165"/>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58" name="Shape 258"/>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9"/>
        <p:cNvGrpSpPr/>
        <p:nvPr/>
      </p:nvGrpSpPr>
      <p:grpSpPr>
        <a:xfrm>
          <a:off x="0" y="0"/>
          <a:ext cx="0" cy="0"/>
          <a:chOff x="0" y="0"/>
          <a:chExt cx="0" cy="0"/>
        </a:xfrm>
      </p:grpSpPr>
      <p:sp>
        <p:nvSpPr>
          <p:cNvPr id="260" name="Shape 260"/>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5"/>
        <p:cNvGrpSpPr/>
        <p:nvPr/>
      </p:nvGrpSpPr>
      <p:grpSpPr>
        <a:xfrm>
          <a:off x="0" y="0"/>
          <a:ext cx="0" cy="0"/>
          <a:chOff x="0" y="0"/>
          <a:chExt cx="0" cy="0"/>
        </a:xfrm>
      </p:grpSpPr>
      <p:sp>
        <p:nvSpPr>
          <p:cNvPr id="36" name="Shape 36"/>
          <p:cNvSpPr txBox="1">
            <a:spLocks noGrp="1"/>
          </p:cNvSpPr>
          <p:nvPr>
            <p:ph type="ctrTitle"/>
          </p:nvPr>
        </p:nvSpPr>
        <p:spPr>
          <a:xfrm>
            <a:off x="685800" y="1905000"/>
            <a:ext cx="7543800" cy="25941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6600" b="0" i="0" u="none" strike="noStrike" cap="none">
                <a:solidFill>
                  <a:schemeClr val="dk2"/>
                </a:solidFill>
                <a:latin typeface="Cambria"/>
                <a:ea typeface="Cambria"/>
                <a:cs typeface="Cambria"/>
                <a:sym typeface="Cambr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7" name="Shape 37"/>
          <p:cNvSpPr txBox="1">
            <a:spLocks noGrp="1"/>
          </p:cNvSpPr>
          <p:nvPr>
            <p:ph type="subTitle" idx="1"/>
          </p:nvPr>
        </p:nvSpPr>
        <p:spPr>
          <a:xfrm>
            <a:off x="685800" y="4572000"/>
            <a:ext cx="6461699" cy="10667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ctr" rtl="0">
              <a:lnSpc>
                <a:spcPct val="100000"/>
              </a:lnSpc>
              <a:spcBef>
                <a:spcPts val="400"/>
              </a:spcBef>
              <a:spcAft>
                <a:spcPts val="0"/>
              </a:spcAft>
              <a:buClr>
                <a:schemeClr val="accent2"/>
              </a:buClr>
              <a:buFont typeface="Arial"/>
              <a:buNone/>
              <a:defRPr sz="2000" b="0" i="0" u="none" strike="noStrike" cap="none">
                <a:solidFill>
                  <a:srgbClr val="8C8B8A"/>
                </a:solidFill>
                <a:latin typeface="Calibri"/>
                <a:ea typeface="Calibri"/>
                <a:cs typeface="Calibri"/>
                <a:sym typeface="Calibri"/>
              </a:defRPr>
            </a:lvl2pPr>
            <a:lvl3pPr marL="914400" marR="0" lvl="2" indent="0" algn="ctr" rtl="0">
              <a:lnSpc>
                <a:spcPct val="100000"/>
              </a:lnSpc>
              <a:spcBef>
                <a:spcPts val="360"/>
              </a:spcBef>
              <a:spcAft>
                <a:spcPts val="0"/>
              </a:spcAft>
              <a:buClr>
                <a:schemeClr val="accent3"/>
              </a:buClr>
              <a:buFont typeface="Arial"/>
              <a:buNone/>
              <a:defRPr sz="1800" b="0" i="0" u="none" strike="noStrike" cap="none">
                <a:solidFill>
                  <a:srgbClr val="8C8B8A"/>
                </a:solidFill>
                <a:latin typeface="Calibri"/>
                <a:ea typeface="Calibri"/>
                <a:cs typeface="Calibri"/>
                <a:sym typeface="Calibri"/>
              </a:defRPr>
            </a:lvl3pPr>
            <a:lvl4pPr marL="1371600" marR="0" lvl="3" indent="0" algn="ctr" rtl="0">
              <a:lnSpc>
                <a:spcPct val="100000"/>
              </a:lnSpc>
              <a:spcBef>
                <a:spcPts val="320"/>
              </a:spcBef>
              <a:spcAft>
                <a:spcPts val="0"/>
              </a:spcAft>
              <a:buClr>
                <a:schemeClr val="accent4"/>
              </a:buClr>
              <a:buFont typeface="Arial"/>
              <a:buNone/>
              <a:defRPr sz="1600" b="0" i="0" u="none" strike="noStrike" cap="none">
                <a:solidFill>
                  <a:srgbClr val="8C8B8A"/>
                </a:solidFill>
                <a:latin typeface="Calibri"/>
                <a:ea typeface="Calibri"/>
                <a:cs typeface="Calibri"/>
                <a:sym typeface="Calibri"/>
              </a:defRPr>
            </a:lvl4pPr>
            <a:lvl5pPr marL="1828800" marR="0" lvl="4" indent="0" algn="ctr"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ctr"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ctr"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ctr"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ctr"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rot="-5400000">
            <a:off x="7551320" y="1645949"/>
            <a:ext cx="2438399" cy="3656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rot="-5400000">
            <a:off x="7586870" y="4048780"/>
            <a:ext cx="2367299" cy="3656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73052"/>
            <a:ext cx="3008400" cy="1161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FF"/>
              </a:buClr>
              <a:buFont typeface="Arial"/>
              <a:buNone/>
              <a:defRPr sz="2000" b="1" i="0" u="none" strike="noStrike" cap="none">
                <a:solidFill>
                  <a:srgbClr val="FFFFFF"/>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63" name="Shape 263"/>
          <p:cNvSpPr txBox="1">
            <a:spLocks noGrp="1"/>
          </p:cNvSpPr>
          <p:nvPr>
            <p:ph type="body" idx="1"/>
          </p:nvPr>
        </p:nvSpPr>
        <p:spPr>
          <a:xfrm>
            <a:off x="3575050" y="1649956"/>
            <a:ext cx="5111700" cy="44757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4" name="Shape 264"/>
          <p:cNvSpPr txBox="1">
            <a:spLocks noGrp="1"/>
          </p:cNvSpPr>
          <p:nvPr>
            <p:ph type="body" idx="2"/>
          </p:nvPr>
        </p:nvSpPr>
        <p:spPr>
          <a:xfrm>
            <a:off x="457200" y="1756788"/>
            <a:ext cx="3008400" cy="43689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65" name="Shape 265"/>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1792288" y="4800600"/>
            <a:ext cx="5486400" cy="567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FF"/>
              </a:buClr>
              <a:buFont typeface="Arial"/>
              <a:buNone/>
              <a:defRPr sz="2000" b="1" i="0" u="none" strike="noStrike" cap="none">
                <a:solidFill>
                  <a:srgbClr val="FFFFFF"/>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68" name="Shape 268"/>
          <p:cNvSpPr>
            <a:spLocks noGrp="1"/>
          </p:cNvSpPr>
          <p:nvPr>
            <p:ph type="pic" idx="2"/>
          </p:nvPr>
        </p:nvSpPr>
        <p:spPr>
          <a:xfrm>
            <a:off x="1792288" y="1721175"/>
            <a:ext cx="5486400" cy="30075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69" name="Shape 269"/>
          <p:cNvSpPr txBox="1">
            <a:spLocks noGrp="1"/>
          </p:cNvSpPr>
          <p:nvPr>
            <p:ph type="body" idx="1"/>
          </p:nvPr>
        </p:nvSpPr>
        <p:spPr>
          <a:xfrm>
            <a:off x="1792288" y="5367867"/>
            <a:ext cx="5486400" cy="8043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70" name="Shape 270"/>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275165"/>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73" name="Shape 273"/>
          <p:cNvSpPr txBox="1">
            <a:spLocks noGrp="1"/>
          </p:cNvSpPr>
          <p:nvPr>
            <p:ph type="body" idx="1"/>
          </p:nvPr>
        </p:nvSpPr>
        <p:spPr>
          <a:xfrm rot="5400000">
            <a:off x="2309250" y="-193013"/>
            <a:ext cx="4525500" cy="8229600"/>
          </a:xfrm>
          <a:prstGeom prst="rect">
            <a:avLst/>
          </a:prstGeom>
          <a:noFill/>
          <a:ln>
            <a:noFill/>
          </a:ln>
        </p:spPr>
        <p:txBody>
          <a:bodyPr lIns="91425" tIns="91425" rIns="91425" bIns="91425" anchor="t" anchorCtr="0"/>
          <a:lstStyle>
            <a:lvl1pPr marL="342900" marR="0" lvl="0" indent="-1397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4" name="Shape 274"/>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186831" y="101884"/>
            <a:ext cx="8584800" cy="14295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77" name="Shape 277"/>
          <p:cNvSpPr txBox="1">
            <a:spLocks noGrp="1"/>
          </p:cNvSpPr>
          <p:nvPr>
            <p:ph type="body" idx="1"/>
          </p:nvPr>
        </p:nvSpPr>
        <p:spPr>
          <a:xfrm rot="5400000">
            <a:off x="1247100" y="895666"/>
            <a:ext cx="4440000" cy="6019800"/>
          </a:xfrm>
          <a:prstGeom prst="rect">
            <a:avLst/>
          </a:prstGeom>
          <a:noFill/>
          <a:ln>
            <a:noFill/>
          </a:ln>
        </p:spPr>
        <p:txBody>
          <a:bodyPr lIns="91425" tIns="91425" rIns="91425" bIns="91425" anchor="t" anchorCtr="0"/>
          <a:lstStyle>
            <a:lvl1pPr marL="342900" marR="0" lvl="0" indent="-1397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8" name="Shape 278"/>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3" name="Shape 43"/>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rot="-5400000">
            <a:off x="7551320" y="1645949"/>
            <a:ext cx="2438399" cy="3656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rot="-5400000">
            <a:off x="7586870" y="4048780"/>
            <a:ext cx="2367299" cy="3656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722312" y="5486400"/>
            <a:ext cx="7659600" cy="1168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Cambria"/>
              <a:buNone/>
              <a:defRPr sz="3600" b="0" i="0" u="none" strike="noStrike" cap="none">
                <a:solidFill>
                  <a:schemeClr val="dk2"/>
                </a:solidFill>
                <a:latin typeface="Cambria"/>
                <a:ea typeface="Cambria"/>
                <a:cs typeface="Cambria"/>
                <a:sym typeface="Cambr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9" name="Shape 49"/>
          <p:cNvSpPr txBox="1">
            <a:spLocks noGrp="1"/>
          </p:cNvSpPr>
          <p:nvPr>
            <p:ph type="body" idx="1"/>
          </p:nvPr>
        </p:nvSpPr>
        <p:spPr>
          <a:xfrm>
            <a:off x="722312" y="3852862"/>
            <a:ext cx="6135600" cy="1633499"/>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l" rtl="0">
              <a:lnSpc>
                <a:spcPct val="100000"/>
              </a:lnSpc>
              <a:spcBef>
                <a:spcPts val="360"/>
              </a:spcBef>
              <a:spcAft>
                <a:spcPts val="0"/>
              </a:spcAft>
              <a:buClr>
                <a:schemeClr val="accent2"/>
              </a:buClr>
              <a:buFont typeface="Arial"/>
              <a:buNone/>
              <a:defRPr sz="1800" b="0" i="0" u="none" strike="noStrike" cap="none">
                <a:solidFill>
                  <a:srgbClr val="8C8B8A"/>
                </a:solidFill>
                <a:latin typeface="Calibri"/>
                <a:ea typeface="Calibri"/>
                <a:cs typeface="Calibri"/>
                <a:sym typeface="Calibri"/>
              </a:defRPr>
            </a:lvl2pPr>
            <a:lvl3pPr marL="914400" marR="0" lvl="2" indent="0" algn="l" rtl="0">
              <a:lnSpc>
                <a:spcPct val="100000"/>
              </a:lnSpc>
              <a:spcBef>
                <a:spcPts val="320"/>
              </a:spcBef>
              <a:spcAft>
                <a:spcPts val="0"/>
              </a:spcAft>
              <a:buClr>
                <a:schemeClr val="accent3"/>
              </a:buClr>
              <a:buFont typeface="Arial"/>
              <a:buNone/>
              <a:defRPr sz="1600" b="0" i="0" u="none" strike="noStrike" cap="none">
                <a:solidFill>
                  <a:srgbClr val="8C8B8A"/>
                </a:solidFill>
                <a:latin typeface="Calibri"/>
                <a:ea typeface="Calibri"/>
                <a:cs typeface="Calibri"/>
                <a:sym typeface="Calibri"/>
              </a:defRPr>
            </a:lvl3pPr>
            <a:lvl4pPr marL="1371600" marR="0" lvl="3"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4pPr>
            <a:lvl5pPr marL="1828800" marR="0" lvl="4" indent="0" algn="l"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l"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l"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l"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rot="-5400000">
            <a:off x="7551320" y="1645949"/>
            <a:ext cx="2438399" cy="3656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rot="-5400000">
            <a:off x="7586870" y="4048780"/>
            <a:ext cx="2367299" cy="3656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5" name="Shape 55"/>
          <p:cNvSpPr txBox="1">
            <a:spLocks noGrp="1"/>
          </p:cNvSpPr>
          <p:nvPr>
            <p:ph type="body" idx="1"/>
          </p:nvPr>
        </p:nvSpPr>
        <p:spPr>
          <a:xfrm>
            <a:off x="457200" y="1536191"/>
            <a:ext cx="3657600" cy="4590299"/>
          </a:xfrm>
          <a:prstGeom prst="rect">
            <a:avLst/>
          </a:prstGeom>
          <a:noFill/>
          <a:ln>
            <a:noFill/>
          </a:ln>
        </p:spPr>
        <p:txBody>
          <a:bodyPr lIns="91425" tIns="91425" rIns="91425" bIns="91425" anchor="t" anchorCtr="0"/>
          <a:lstStyle>
            <a:lvl1pPr marL="342900" marR="0" lvl="0" indent="12700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71119" algn="l" rtl="0">
              <a:lnSpc>
                <a:spcPct val="100000"/>
              </a:lnSpc>
              <a:spcBef>
                <a:spcPts val="480"/>
              </a:spcBef>
              <a:spcAft>
                <a:spcPts val="0"/>
              </a:spcAft>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22861"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016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5080" algn="l" rtl="0">
              <a:lnSpc>
                <a:spcPct val="100000"/>
              </a:lnSpc>
              <a:spcBef>
                <a:spcPts val="360"/>
              </a:spcBef>
              <a:spcAft>
                <a:spcPts val="0"/>
              </a:spcAft>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40639"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35560" algn="l" rtl="0">
              <a:lnSpc>
                <a:spcPct val="100000"/>
              </a:lnSpc>
              <a:spcBef>
                <a:spcPts val="360"/>
              </a:spcBef>
              <a:spcAft>
                <a:spcPts val="0"/>
              </a:spcAft>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43179"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3810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4419600" y="1536191"/>
            <a:ext cx="3657600" cy="4590299"/>
          </a:xfrm>
          <a:prstGeom prst="rect">
            <a:avLst/>
          </a:prstGeom>
          <a:noFill/>
          <a:ln>
            <a:noFill/>
          </a:ln>
        </p:spPr>
        <p:txBody>
          <a:bodyPr lIns="91425" tIns="91425" rIns="91425" bIns="91425" anchor="t" anchorCtr="0"/>
          <a:lstStyle>
            <a:lvl1pPr marL="342900" marR="0" lvl="0" indent="12700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71119" algn="l" rtl="0">
              <a:lnSpc>
                <a:spcPct val="100000"/>
              </a:lnSpc>
              <a:spcBef>
                <a:spcPts val="480"/>
              </a:spcBef>
              <a:spcAft>
                <a:spcPts val="0"/>
              </a:spcAft>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22861"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016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5080" algn="l" rtl="0">
              <a:lnSpc>
                <a:spcPct val="100000"/>
              </a:lnSpc>
              <a:spcBef>
                <a:spcPts val="360"/>
              </a:spcBef>
              <a:spcAft>
                <a:spcPts val="0"/>
              </a:spcAft>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40639"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35560" algn="l" rtl="0">
              <a:lnSpc>
                <a:spcPct val="100000"/>
              </a:lnSpc>
              <a:spcBef>
                <a:spcPts val="360"/>
              </a:spcBef>
              <a:spcAft>
                <a:spcPts val="0"/>
              </a:spcAft>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43179"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3810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rot="-5400000">
            <a:off x="7551320" y="1645949"/>
            <a:ext cx="2438399" cy="3656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rot="-5400000">
            <a:off x="7586870" y="4048780"/>
            <a:ext cx="2367299" cy="3656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2" name="Shape 62"/>
          <p:cNvSpPr txBox="1">
            <a:spLocks noGrp="1"/>
          </p:cNvSpPr>
          <p:nvPr>
            <p:ph type="body" idx="1"/>
          </p:nvPr>
        </p:nvSpPr>
        <p:spPr>
          <a:xfrm>
            <a:off x="457200" y="1535112"/>
            <a:ext cx="3657600" cy="639898"/>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2"/>
          </p:nvPr>
        </p:nvSpPr>
        <p:spPr>
          <a:xfrm>
            <a:off x="457200" y="2174875"/>
            <a:ext cx="3657600" cy="3951300"/>
          </a:xfrm>
          <a:prstGeom prst="rect">
            <a:avLst/>
          </a:prstGeom>
          <a:noFill/>
          <a:ln>
            <a:noFill/>
          </a:ln>
        </p:spPr>
        <p:txBody>
          <a:bodyPr lIns="91425" tIns="91425" rIns="91425" bIns="91425" anchor="t" anchorCtr="0"/>
          <a:lstStyle>
            <a:lvl1pPr marL="342900" marR="0" lvl="0" indent="762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0480"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52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01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77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3"/>
          </p:nvPr>
        </p:nvSpPr>
        <p:spPr>
          <a:xfrm>
            <a:off x="4419600" y="1535112"/>
            <a:ext cx="3657600" cy="639898"/>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4"/>
          </p:nvPr>
        </p:nvSpPr>
        <p:spPr>
          <a:xfrm>
            <a:off x="4419600" y="2174875"/>
            <a:ext cx="3657600" cy="3951300"/>
          </a:xfrm>
          <a:prstGeom prst="rect">
            <a:avLst/>
          </a:prstGeom>
          <a:noFill/>
          <a:ln>
            <a:noFill/>
          </a:ln>
        </p:spPr>
        <p:txBody>
          <a:bodyPr lIns="91425" tIns="91425" rIns="91425" bIns="91425" anchor="t" anchorCtr="0"/>
          <a:lstStyle>
            <a:lvl1pPr marL="342900" marR="0" lvl="0" indent="762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0480"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52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01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77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rot="-5400000">
            <a:off x="7551320" y="1645949"/>
            <a:ext cx="2438399" cy="3656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rot="-5400000">
            <a:off x="7586870" y="4048780"/>
            <a:ext cx="2367299" cy="3656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71" name="Shape 71"/>
          <p:cNvSpPr txBox="1">
            <a:spLocks noGrp="1"/>
          </p:cNvSpPr>
          <p:nvPr>
            <p:ph type="dt" idx="10"/>
          </p:nvPr>
        </p:nvSpPr>
        <p:spPr>
          <a:xfrm rot="-5400000">
            <a:off x="7551320" y="1645949"/>
            <a:ext cx="2438399" cy="3656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rot="-5400000">
            <a:off x="7586870" y="4048780"/>
            <a:ext cx="2367299" cy="3656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theme" Target="../theme/theme5.xml"/><Relationship Id="rId1" Type="http://schemas.openxmlformats.org/officeDocument/2006/relationships/slideLayout" Target="../slideLayouts/slideLayout35.xml"/><Relationship Id="rId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rial"/>
                <a:ea typeface="Arial"/>
                <a:cs typeface="Arial"/>
                <a:sym typeface="Arial"/>
              </a:defRPr>
            </a:lvl1pPr>
            <a:lvl2pPr marL="742950" marR="0" lvl="1" indent="-8255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rial"/>
                <a:ea typeface="Arial"/>
                <a:cs typeface="Arial"/>
                <a:sym typeface="Arial"/>
              </a:defRPr>
            </a:lvl2pPr>
            <a:lvl3pPr marL="1143000" marR="0" lvl="2"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rial"/>
                <a:ea typeface="Arial"/>
                <a:cs typeface="Arial"/>
                <a:sym typeface="Arial"/>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rial"/>
                <a:ea typeface="Arial"/>
                <a:cs typeface="Arial"/>
                <a:sym typeface="Arial"/>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1"/>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1"/>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5" name="Shape 25"/>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6" name="Shape 26"/>
          <p:cNvSpPr/>
          <p:nvPr/>
        </p:nvSpPr>
        <p:spPr>
          <a:xfrm>
            <a:off x="8458200" y="0"/>
            <a:ext cx="685799" cy="6858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 name="Shape 27"/>
          <p:cNvSpPr/>
          <p:nvPr/>
        </p:nvSpPr>
        <p:spPr>
          <a:xfrm>
            <a:off x="8458200" y="5486400"/>
            <a:ext cx="685799" cy="68579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 name="Shape 28"/>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
        <p:nvSpPr>
          <p:cNvPr id="29" name="Shape 29"/>
          <p:cNvSpPr txBox="1">
            <a:spLocks noGrp="1"/>
          </p:cNvSpPr>
          <p:nvPr>
            <p:ph type="ftr" idx="11"/>
          </p:nvPr>
        </p:nvSpPr>
        <p:spPr>
          <a:xfrm rot="-5400000">
            <a:off x="7586870" y="4048780"/>
            <a:ext cx="2367299" cy="3656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rot="-5400000">
            <a:off x="7551320" y="1645949"/>
            <a:ext cx="2438399" cy="3656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Shape 101"/>
          <p:cNvSpPr/>
          <p:nvPr/>
        </p:nvSpPr>
        <p:spPr>
          <a:xfrm>
            <a:off x="-34325" y="0"/>
            <a:ext cx="9178200" cy="1600200"/>
          </a:xfrm>
          <a:prstGeom prst="rect">
            <a:avLst/>
          </a:prstGeom>
          <a:solidFill>
            <a:srgbClr val="100E2F"/>
          </a:solidFill>
          <a:ln w="9525" cap="flat" cmpd="sng">
            <a:solidFill>
              <a:srgbClr val="FABD17"/>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2" name="Shape 102"/>
          <p:cNvSpPr txBox="1">
            <a:spLocks noGrp="1"/>
          </p:cNvSpPr>
          <p:nvPr>
            <p:ph type="title"/>
          </p:nvPr>
        </p:nvSpPr>
        <p:spPr>
          <a:xfrm>
            <a:off x="457200" y="275165"/>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03" name="Shape 103"/>
          <p:cNvSpPr txBox="1">
            <a:spLocks noGrp="1"/>
          </p:cNvSpPr>
          <p:nvPr>
            <p:ph type="body" idx="1"/>
          </p:nvPr>
        </p:nvSpPr>
        <p:spPr>
          <a:xfrm>
            <a:off x="457200" y="1659035"/>
            <a:ext cx="8229600" cy="4525500"/>
          </a:xfrm>
          <a:prstGeom prst="rect">
            <a:avLst/>
          </a:prstGeom>
          <a:noFill/>
          <a:ln>
            <a:noFill/>
          </a:ln>
        </p:spPr>
        <p:txBody>
          <a:bodyPr lIns="91425" tIns="91425" rIns="91425" bIns="91425" anchor="t" anchorCtr="0"/>
          <a:lstStyle>
            <a:lvl1pPr marL="342900" marR="0" lvl="0" indent="-1397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4" name="Shape 104"/>
          <p:cNvSpPr txBox="1"/>
          <p:nvPr/>
        </p:nvSpPr>
        <p:spPr>
          <a:xfrm>
            <a:off x="344215" y="6510239"/>
            <a:ext cx="1507499" cy="307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1400" b="0" i="0" u="none" strike="noStrike" cap="none" dirty="0" smtClean="0">
                <a:solidFill>
                  <a:srgbClr val="7F7F7F"/>
                </a:solidFill>
                <a:latin typeface="Calibri"/>
                <a:ea typeface="Calibri"/>
                <a:cs typeface="Calibri"/>
                <a:sym typeface="Calibri"/>
              </a:rPr>
              <a:t>6/28/</a:t>
            </a:r>
            <a:r>
              <a:rPr lang="en-US" sz="1400" b="0" i="0" u="none" strike="noStrike" cap="none" dirty="0">
                <a:solidFill>
                  <a:srgbClr val="7F7F7F"/>
                </a:solidFill>
                <a:latin typeface="Calibri"/>
                <a:ea typeface="Calibri"/>
                <a:cs typeface="Calibri"/>
                <a:sym typeface="Calibri"/>
              </a:rPr>
              <a:t>16</a:t>
            </a:r>
          </a:p>
        </p:txBody>
      </p:sp>
      <p:sp>
        <p:nvSpPr>
          <p:cNvPr id="105" name="Shape 105"/>
          <p:cNvSpPr txBox="1"/>
          <p:nvPr/>
        </p:nvSpPr>
        <p:spPr>
          <a:xfrm>
            <a:off x="3074210" y="6507262"/>
            <a:ext cx="2694300" cy="307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1400" b="0" i="0" u="none" strike="noStrike" cap="none">
                <a:solidFill>
                  <a:srgbClr val="7F7F7F"/>
                </a:solidFill>
                <a:latin typeface="Calibri"/>
                <a:ea typeface="Calibri"/>
                <a:cs typeface="Calibri"/>
                <a:sym typeface="Calibri"/>
              </a:rPr>
              <a:t>Bridging Math Practices Project</a:t>
            </a:r>
          </a:p>
        </p:txBody>
      </p:sp>
      <p:sp>
        <p:nvSpPr>
          <p:cNvPr id="106" name="Shape 10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48" name="Shape 148"/>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Shape 234"/>
          <p:cNvSpPr/>
          <p:nvPr/>
        </p:nvSpPr>
        <p:spPr>
          <a:xfrm>
            <a:off x="-34325" y="0"/>
            <a:ext cx="9178200" cy="1600200"/>
          </a:xfrm>
          <a:prstGeom prst="rect">
            <a:avLst/>
          </a:prstGeom>
          <a:solidFill>
            <a:srgbClr val="100E2F"/>
          </a:solidFill>
          <a:ln w="9525" cap="flat" cmpd="sng">
            <a:solidFill>
              <a:srgbClr val="FABD17"/>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35" name="Shape 235"/>
          <p:cNvSpPr txBox="1">
            <a:spLocks noGrp="1"/>
          </p:cNvSpPr>
          <p:nvPr>
            <p:ph type="title"/>
          </p:nvPr>
        </p:nvSpPr>
        <p:spPr>
          <a:xfrm>
            <a:off x="457200" y="275165"/>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36" name="Shape 236"/>
          <p:cNvSpPr txBox="1">
            <a:spLocks noGrp="1"/>
          </p:cNvSpPr>
          <p:nvPr>
            <p:ph type="body" idx="1"/>
          </p:nvPr>
        </p:nvSpPr>
        <p:spPr>
          <a:xfrm>
            <a:off x="457200" y="1659035"/>
            <a:ext cx="8229600" cy="4525500"/>
          </a:xfrm>
          <a:prstGeom prst="rect">
            <a:avLst/>
          </a:prstGeom>
          <a:noFill/>
          <a:ln>
            <a:noFill/>
          </a:ln>
        </p:spPr>
        <p:txBody>
          <a:bodyPr lIns="91425" tIns="91425" rIns="91425" bIns="91425" anchor="t" anchorCtr="0"/>
          <a:lstStyle>
            <a:lvl1pPr marL="342900" marR="0" lvl="0" indent="-1397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37" name="Shape 237"/>
          <p:cNvSpPr txBox="1"/>
          <p:nvPr/>
        </p:nvSpPr>
        <p:spPr>
          <a:xfrm>
            <a:off x="344215" y="6510239"/>
            <a:ext cx="1507499" cy="307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1400" b="0" i="0" u="none" strike="noStrike" cap="none" dirty="0">
                <a:solidFill>
                  <a:srgbClr val="7F7F7F"/>
                </a:solidFill>
                <a:latin typeface="Calibri"/>
                <a:ea typeface="Calibri"/>
                <a:cs typeface="Calibri"/>
                <a:sym typeface="Calibri"/>
              </a:rPr>
              <a:t>6</a:t>
            </a:r>
            <a:r>
              <a:rPr lang="en-US" sz="1400" b="0" i="0" u="none" strike="noStrike" cap="none" dirty="0" smtClean="0">
                <a:solidFill>
                  <a:srgbClr val="7F7F7F"/>
                </a:solidFill>
                <a:latin typeface="Calibri"/>
                <a:ea typeface="Calibri"/>
                <a:cs typeface="Calibri"/>
                <a:sym typeface="Calibri"/>
              </a:rPr>
              <a:t>/28/</a:t>
            </a:r>
            <a:r>
              <a:rPr lang="en-US" sz="1400" b="0" i="0" u="none" strike="noStrike" cap="none" dirty="0">
                <a:solidFill>
                  <a:srgbClr val="7F7F7F"/>
                </a:solidFill>
                <a:latin typeface="Calibri"/>
                <a:ea typeface="Calibri"/>
                <a:cs typeface="Calibri"/>
                <a:sym typeface="Calibri"/>
              </a:rPr>
              <a:t>16</a:t>
            </a:r>
          </a:p>
        </p:txBody>
      </p:sp>
      <p:sp>
        <p:nvSpPr>
          <p:cNvPr id="238" name="Shape 238"/>
          <p:cNvSpPr txBox="1"/>
          <p:nvPr/>
        </p:nvSpPr>
        <p:spPr>
          <a:xfrm>
            <a:off x="3074210" y="6507262"/>
            <a:ext cx="2694300" cy="307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1400" b="0" i="0" u="none" strike="noStrike" cap="none">
                <a:solidFill>
                  <a:srgbClr val="7F7F7F"/>
                </a:solidFill>
                <a:latin typeface="Calibri"/>
                <a:ea typeface="Calibri"/>
                <a:cs typeface="Calibri"/>
                <a:sym typeface="Calibri"/>
              </a:rPr>
              <a:t>Bridging Math Practices Project</a:t>
            </a:r>
          </a:p>
        </p:txBody>
      </p:sp>
      <p:sp>
        <p:nvSpPr>
          <p:cNvPr id="239" name="Shape 239"/>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hyperlink" Target="https://www.polleverywhere.com/free_text_polls/J9jrRHoiLKAfFp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1.wdp"/><Relationship Id="rId1" Type="http://schemas.openxmlformats.org/officeDocument/2006/relationships/slideLayout" Target="../slideLayouts/slideLayout2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image" Target="../media/image1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 Id="rId3" Type="http://schemas.openxmlformats.org/officeDocument/2006/relationships/image" Target="../media/image1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hyperlink" Target="https://drive.google.com/file/d/0B4BNJ0aH5p6qRmJtTFlIVkE0NUtOZExHUGNqU0EyazVmZjEw/view?usp=sharing" TargetMode="External"/><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microsoft.com/office/2007/relationships/hdphoto" Target="../media/hdphoto2.wdp"/><Relationship Id="rId1" Type="http://schemas.openxmlformats.org/officeDocument/2006/relationships/slideLayout" Target="../slideLayouts/slideLayout35.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p:nvPr/>
        </p:nvSpPr>
        <p:spPr>
          <a:xfrm>
            <a:off x="457200" y="890850"/>
            <a:ext cx="8521699" cy="238574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dirty="0">
                <a:solidFill>
                  <a:schemeClr val="dk1"/>
                </a:solidFill>
                <a:latin typeface="Arial"/>
                <a:ea typeface="Arial"/>
                <a:cs typeface="Arial"/>
                <a:sym typeface="Arial"/>
              </a:rPr>
              <a:t>Module 3</a:t>
            </a:r>
          </a:p>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dirty="0">
                <a:solidFill>
                  <a:schemeClr val="dk1"/>
                </a:solidFill>
                <a:latin typeface="Arial"/>
                <a:ea typeface="Arial"/>
                <a:cs typeface="Arial"/>
                <a:sym typeface="Arial"/>
              </a:rPr>
              <a:t>Prompting and Supporting Argumentation: </a:t>
            </a:r>
          </a:p>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dirty="0">
                <a:solidFill>
                  <a:schemeClr val="dk1"/>
                </a:solidFill>
                <a:latin typeface="Arial"/>
                <a:ea typeface="Arial"/>
                <a:cs typeface="Arial"/>
                <a:sym typeface="Arial"/>
              </a:rPr>
              <a:t>Focus on Implementation</a:t>
            </a:r>
          </a:p>
        </p:txBody>
      </p:sp>
      <p:sp>
        <p:nvSpPr>
          <p:cNvPr id="284" name="Shape 284"/>
          <p:cNvSpPr txBox="1"/>
          <p:nvPr/>
        </p:nvSpPr>
        <p:spPr>
          <a:xfrm>
            <a:off x="457200" y="4323474"/>
            <a:ext cx="8229600" cy="13095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BFBFBF"/>
              </a:buClr>
              <a:buSzPct val="25000"/>
              <a:buFont typeface="Arial"/>
              <a:buNone/>
            </a:pPr>
            <a:r>
              <a:rPr lang="en-US" sz="2400" b="1" i="1" dirty="0">
                <a:latin typeface="+mn-lt"/>
                <a:ea typeface="Corsiva"/>
                <a:cs typeface="Corsiva"/>
                <a:sym typeface="Corsiva"/>
              </a:rPr>
              <a:t>The formulation of a problem is often more important than its solution, which may be merely a matter of mathematical or experimental skill. </a:t>
            </a:r>
          </a:p>
          <a:p>
            <a:pPr marL="0" marR="0" lvl="0" indent="0" algn="l" rtl="0">
              <a:lnSpc>
                <a:spcPct val="100000"/>
              </a:lnSpc>
              <a:spcBef>
                <a:spcPts val="0"/>
              </a:spcBef>
              <a:spcAft>
                <a:spcPts val="0"/>
              </a:spcAft>
              <a:buClr>
                <a:srgbClr val="BFBFBF"/>
              </a:buClr>
              <a:buSzPct val="25000"/>
              <a:buFont typeface="Arial"/>
              <a:buNone/>
            </a:pPr>
            <a:r>
              <a:rPr lang="en-US" sz="2400" b="1" i="1" dirty="0">
                <a:latin typeface="+mn-lt"/>
                <a:ea typeface="Corsiva"/>
                <a:cs typeface="Corsiva"/>
                <a:sym typeface="Corsiva"/>
              </a:rPr>
              <a:t>									- Albert Einstein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Debrief of Video</a:t>
            </a:r>
            <a:endParaRPr lang="en-US" dirty="0"/>
          </a:p>
        </p:txBody>
      </p:sp>
      <p:sp>
        <p:nvSpPr>
          <p:cNvPr id="7" name="Text Placeholder 6"/>
          <p:cNvSpPr>
            <a:spLocks noGrp="1"/>
          </p:cNvSpPr>
          <p:nvPr>
            <p:ph type="body" idx="1"/>
          </p:nvPr>
        </p:nvSpPr>
        <p:spPr/>
        <p:txBody>
          <a:bodyPr/>
          <a:lstStyle/>
          <a:p>
            <a:pPr marL="457200" lvl="0" indent="-381000">
              <a:lnSpc>
                <a:spcPct val="115000"/>
              </a:lnSpc>
              <a:spcBef>
                <a:spcPts val="0"/>
              </a:spcBef>
              <a:spcAft>
                <a:spcPts val="600"/>
              </a:spcAft>
              <a:buFont typeface="Arial"/>
              <a:buAutoNum type="arabicPeriod"/>
            </a:pPr>
            <a:r>
              <a:rPr lang="en-US" sz="2400" dirty="0"/>
              <a:t>What moves do you see the teacher making to help promote a culture of thinking</a:t>
            </a:r>
            <a:r>
              <a:rPr lang="en-US" sz="2400" dirty="0" smtClean="0"/>
              <a:t>?</a:t>
            </a:r>
          </a:p>
          <a:p>
            <a:pPr marL="457200" indent="-381000">
              <a:lnSpc>
                <a:spcPct val="115000"/>
              </a:lnSpc>
              <a:spcBef>
                <a:spcPts val="0"/>
              </a:spcBef>
              <a:spcAft>
                <a:spcPts val="600"/>
              </a:spcAft>
              <a:buFont typeface="Arial"/>
              <a:buAutoNum type="arabicPeriod"/>
            </a:pPr>
            <a:r>
              <a:rPr lang="en-US" sz="2400" dirty="0" smtClean="0"/>
              <a:t>What </a:t>
            </a:r>
            <a:r>
              <a:rPr lang="en-US" sz="2400" dirty="0"/>
              <a:t>do you see students saying or doing that relates </a:t>
            </a:r>
            <a:r>
              <a:rPr lang="en-US" sz="2400" dirty="0" smtClean="0"/>
              <a:t>a culture of thinking?</a:t>
            </a:r>
          </a:p>
          <a:p>
            <a:pPr marL="457200" indent="-381000">
              <a:lnSpc>
                <a:spcPct val="115000"/>
              </a:lnSpc>
              <a:spcBef>
                <a:spcPts val="0"/>
              </a:spcBef>
              <a:spcAft>
                <a:spcPts val="600"/>
              </a:spcAft>
              <a:buFont typeface="Arial"/>
              <a:buAutoNum type="arabicPeriod"/>
            </a:pPr>
            <a:r>
              <a:rPr lang="en-US" sz="2400" dirty="0" smtClean="0"/>
              <a:t>What </a:t>
            </a:r>
            <a:r>
              <a:rPr lang="en-US" sz="2400" dirty="0"/>
              <a:t>norms may have been previously established </a:t>
            </a:r>
            <a:r>
              <a:rPr lang="en-US" sz="2400" dirty="0" smtClean="0"/>
              <a:t>in this class to support this interaction?</a:t>
            </a:r>
          </a:p>
          <a:p>
            <a:pPr marL="457200" indent="-381000">
              <a:lnSpc>
                <a:spcPct val="115000"/>
              </a:lnSpc>
              <a:spcBef>
                <a:spcPts val="0"/>
              </a:spcBef>
              <a:spcAft>
                <a:spcPts val="600"/>
              </a:spcAft>
              <a:buFont typeface="Arial"/>
              <a:buAutoNum type="arabicPeriod"/>
            </a:pPr>
            <a:r>
              <a:rPr lang="en-US" sz="2400" dirty="0" smtClean="0"/>
              <a:t>What questions do you have for Michelle? </a:t>
            </a:r>
            <a:endParaRPr lang="en-US" sz="2400" dirty="0"/>
          </a:p>
          <a:p>
            <a:pPr marL="457200" lvl="0" indent="-381000">
              <a:lnSpc>
                <a:spcPct val="115000"/>
              </a:lnSpc>
              <a:spcBef>
                <a:spcPts val="0"/>
              </a:spcBef>
              <a:buFont typeface="Arial"/>
              <a:buAutoNum type="arabicPeriod"/>
            </a:pPr>
            <a:endParaRPr lang="en-US" dirty="0"/>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10</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01438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57200" y="275165"/>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4400" b="0" i="0" u="none" strike="noStrike" cap="none" dirty="0">
                <a:solidFill>
                  <a:srgbClr val="FFFFFF"/>
                </a:solidFill>
                <a:latin typeface="Arial"/>
                <a:ea typeface="Arial"/>
                <a:cs typeface="Arial"/>
                <a:sym typeface="Arial"/>
              </a:rPr>
              <a:t>Norms/Expectations to Support A Culture of Thinking</a:t>
            </a:r>
          </a:p>
        </p:txBody>
      </p:sp>
      <p:sp>
        <p:nvSpPr>
          <p:cNvPr id="373" name="Shape 373"/>
          <p:cNvSpPr txBox="1">
            <a:spLocks noGrp="1"/>
          </p:cNvSpPr>
          <p:nvPr>
            <p:ph type="sldNum" idx="12"/>
          </p:nvPr>
        </p:nvSpPr>
        <p:spPr>
          <a:xfrm>
            <a:off x="6553200" y="6356351"/>
            <a:ext cx="2133599"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lang="en-US" sz="1400" b="0" i="0" u="none" strike="noStrike" cap="none">
              <a:solidFill>
                <a:srgbClr val="000000"/>
              </a:solidFill>
              <a:latin typeface="Arial"/>
              <a:ea typeface="Arial"/>
              <a:cs typeface="Arial"/>
              <a:sym typeface="Arial"/>
            </a:endParaRPr>
          </a:p>
        </p:txBody>
      </p:sp>
      <p:sp>
        <p:nvSpPr>
          <p:cNvPr id="374" name="Shape 374"/>
          <p:cNvSpPr txBox="1">
            <a:spLocks noGrp="1"/>
          </p:cNvSpPr>
          <p:nvPr>
            <p:ph type="body" idx="1"/>
          </p:nvPr>
        </p:nvSpPr>
        <p:spPr>
          <a:xfrm>
            <a:off x="407425" y="1729500"/>
            <a:ext cx="8622600" cy="4626900"/>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There are many different ways to do this in your </a:t>
            </a:r>
            <a:r>
              <a:rPr lang="en-US" sz="2400" b="0" i="0" u="none" strike="noStrike" cap="none" dirty="0" smtClean="0">
                <a:solidFill>
                  <a:schemeClr val="dk1"/>
                </a:solidFill>
                <a:latin typeface="Arial"/>
                <a:ea typeface="Arial"/>
                <a:cs typeface="Arial"/>
                <a:sym typeface="Arial"/>
              </a:rPr>
              <a:t>classroom. </a:t>
            </a:r>
            <a:r>
              <a:rPr lang="en-US" sz="2400" dirty="0" smtClean="0"/>
              <a:t>You</a:t>
            </a:r>
            <a:r>
              <a:rPr lang="en-US" sz="2400" b="0" i="0" u="none" strike="noStrike" cap="none" dirty="0" smtClean="0">
                <a:solidFill>
                  <a:schemeClr val="dk1"/>
                </a:solidFill>
                <a:latin typeface="Arial"/>
                <a:ea typeface="Arial"/>
                <a:cs typeface="Arial"/>
                <a:sym typeface="Arial"/>
              </a:rPr>
              <a:t> n</a:t>
            </a:r>
            <a:r>
              <a:rPr lang="en-US" sz="2400" dirty="0" smtClean="0"/>
              <a:t>eed </a:t>
            </a:r>
            <a:r>
              <a:rPr lang="en-US" sz="2400" dirty="0"/>
              <a:t>to consider y</a:t>
            </a:r>
            <a:r>
              <a:rPr lang="en-US" sz="2400" dirty="0" smtClean="0"/>
              <a:t>our </a:t>
            </a:r>
            <a:r>
              <a:rPr lang="en-US" sz="2400" dirty="0"/>
              <a:t>particular students</a:t>
            </a:r>
          </a:p>
          <a:p>
            <a:pPr marL="0" marR="0" lvl="0" indent="0" algn="l" rtl="0">
              <a:lnSpc>
                <a:spcPct val="100000"/>
              </a:lnSpc>
              <a:spcBef>
                <a:spcPts val="0"/>
              </a:spcBef>
              <a:spcAft>
                <a:spcPts val="0"/>
              </a:spcAft>
              <a:buClr>
                <a:schemeClr val="dk1"/>
              </a:buClr>
              <a:buSzPct val="25000"/>
              <a:buFont typeface="Arial"/>
              <a:buNone/>
            </a:pPr>
            <a:endParaRPr sz="2400" b="0" i="0" u="none" strike="noStrike" cap="none" dirty="0">
              <a:solidFill>
                <a:schemeClr val="dk1"/>
              </a:solidFill>
              <a:latin typeface="Times New Roman"/>
              <a:ea typeface="Times New Roman"/>
              <a:cs typeface="Times New Roman"/>
              <a:sym typeface="Times New Roman"/>
            </a:endParaRPr>
          </a:p>
          <a:p>
            <a:pPr marL="457200" marR="0" lvl="0" indent="-228600" algn="l" rtl="0">
              <a:lnSpc>
                <a:spcPct val="100000"/>
              </a:lnSpc>
              <a:spcBef>
                <a:spcPts val="0"/>
              </a:spcBef>
              <a:spcAft>
                <a:spcPts val="0"/>
              </a:spcAft>
              <a:buClr>
                <a:schemeClr val="dk1"/>
              </a:buClr>
              <a:buSzPct val="100000"/>
              <a:buFont typeface="Arial"/>
              <a:buChar char="•"/>
            </a:pPr>
            <a:r>
              <a:rPr lang="en-US" sz="2400" b="1" dirty="0">
                <a:solidFill>
                  <a:schemeClr val="accent4">
                    <a:lumMod val="75000"/>
                  </a:schemeClr>
                </a:solidFill>
              </a:rPr>
              <a:t>All students</a:t>
            </a:r>
            <a:r>
              <a:rPr lang="en-US" sz="2400" dirty="0">
                <a:solidFill>
                  <a:schemeClr val="accent4">
                    <a:lumMod val="75000"/>
                  </a:schemeClr>
                </a:solidFill>
              </a:rPr>
              <a:t> </a:t>
            </a:r>
            <a:r>
              <a:rPr lang="en-US" sz="2400" dirty="0"/>
              <a:t>can engage in argumentation and need opportunities to!</a:t>
            </a:r>
          </a:p>
          <a:p>
            <a:pPr marL="0" marR="0" lvl="0" indent="0" algn="l" rtl="0">
              <a:lnSpc>
                <a:spcPct val="100000"/>
              </a:lnSpc>
              <a:spcBef>
                <a:spcPts val="0"/>
              </a:spcBef>
              <a:spcAft>
                <a:spcPts val="0"/>
              </a:spcAft>
              <a:buNone/>
            </a:pPr>
            <a:r>
              <a:rPr lang="en-US" sz="2400" b="0" i="0" u="none" strike="noStrike" cap="none" dirty="0">
                <a:solidFill>
                  <a:schemeClr val="dk1"/>
                </a:solidFill>
                <a:latin typeface="Arial"/>
                <a:ea typeface="Arial"/>
                <a:cs typeface="Arial"/>
                <a:sym typeface="Arial"/>
              </a:rPr>
              <a:t> </a:t>
            </a:r>
          </a:p>
          <a:p>
            <a:pPr marL="457200" marR="0" lvl="0" indent="-228600" algn="l" rtl="0">
              <a:lnSpc>
                <a:spcPct val="10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 Handouts in your packet offer some belief and behavioral norm suggestions and resources</a:t>
            </a:r>
          </a:p>
          <a:p>
            <a:pPr marL="342900" marR="0" lvl="0" indent="-228600" algn="l" rtl="0">
              <a:lnSpc>
                <a:spcPct val="100000"/>
              </a:lnSpc>
              <a:spcBef>
                <a:spcPts val="0"/>
              </a:spcBef>
              <a:spcAft>
                <a:spcPts val="0"/>
              </a:spcAft>
              <a:buClr>
                <a:schemeClr val="dk1"/>
              </a:buClr>
              <a:buSzPct val="25000"/>
              <a:buFont typeface="Arial"/>
              <a:buNone/>
            </a:pPr>
            <a:r>
              <a:rPr lang="en-US" sz="2400" b="0" i="0" u="none" strike="noStrike" cap="none" dirty="0">
                <a:solidFill>
                  <a:schemeClr val="dk1"/>
                </a:solidFill>
                <a:latin typeface="Arial"/>
                <a:ea typeface="Arial"/>
                <a:cs typeface="Arial"/>
                <a:sym typeface="Arial"/>
              </a:rPr>
              <a:t> </a:t>
            </a:r>
          </a:p>
          <a:p>
            <a:pPr marL="457200" marR="0" lvl="0" indent="-228600" algn="l" rtl="0">
              <a:lnSpc>
                <a:spcPct val="10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Reflect and review materials as we share next steps in</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a:solidFill>
                  <a:schemeClr val="dk1"/>
                </a:solidFill>
                <a:latin typeface="Arial"/>
                <a:ea typeface="Arial"/>
                <a:cs typeface="Arial"/>
                <a:sym typeface="Arial"/>
              </a:rPr>
              <a:t>developing classroom norms to promote a culture of thinking.</a:t>
            </a:r>
          </a:p>
          <a:p>
            <a:pPr marL="342900" marR="0" lvl="0" indent="-228600" algn="l" rtl="0">
              <a:lnSpc>
                <a:spcPct val="100000"/>
              </a:lnSpc>
              <a:spcBef>
                <a:spcPts val="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10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57200" y="275165"/>
            <a:ext cx="8229600" cy="1143000"/>
          </a:xfrm>
          <a:prstGeom prst="rect">
            <a:avLst/>
          </a:prstGeom>
        </p:spPr>
        <p:txBody>
          <a:bodyPr lIns="91425" tIns="91425" rIns="91425" bIns="91425" anchor="ctr" anchorCtr="0">
            <a:noAutofit/>
          </a:bodyPr>
          <a:lstStyle/>
          <a:p>
            <a:pPr lvl="0">
              <a:spcBef>
                <a:spcPts val="0"/>
              </a:spcBef>
              <a:buNone/>
            </a:pPr>
            <a:r>
              <a:rPr lang="en-US"/>
              <a:t>Shifting Gears to </a:t>
            </a:r>
          </a:p>
          <a:p>
            <a:pPr lvl="0">
              <a:spcBef>
                <a:spcPts val="0"/>
              </a:spcBef>
              <a:buNone/>
            </a:pPr>
            <a:r>
              <a:rPr lang="en-US">
                <a:solidFill>
                  <a:schemeClr val="accent3"/>
                </a:solidFill>
              </a:rPr>
              <a:t>Pedagogical Routines</a:t>
            </a:r>
          </a:p>
        </p:txBody>
      </p:sp>
      <p:sp>
        <p:nvSpPr>
          <p:cNvPr id="381" name="Shape 381"/>
          <p:cNvSpPr txBox="1">
            <a:spLocks noGrp="1"/>
          </p:cNvSpPr>
          <p:nvPr>
            <p:ph type="body" idx="1"/>
          </p:nvPr>
        </p:nvSpPr>
        <p:spPr>
          <a:xfrm>
            <a:off x="457200" y="2215075"/>
            <a:ext cx="4416300" cy="3969300"/>
          </a:xfrm>
          <a:prstGeom prst="rect">
            <a:avLst/>
          </a:prstGeom>
        </p:spPr>
        <p:txBody>
          <a:bodyPr lIns="91425" tIns="91425" rIns="91425" bIns="91425" anchor="t" anchorCtr="0">
            <a:noAutofit/>
          </a:bodyPr>
          <a:lstStyle/>
          <a:p>
            <a:pPr lvl="0">
              <a:spcBef>
                <a:spcPts val="0"/>
              </a:spcBef>
              <a:buNone/>
            </a:pPr>
            <a:r>
              <a:rPr lang="en-US" sz="2200" dirty="0"/>
              <a:t>Definition:</a:t>
            </a:r>
          </a:p>
          <a:p>
            <a:pPr lvl="0">
              <a:spcBef>
                <a:spcPts val="0"/>
              </a:spcBef>
              <a:buNone/>
            </a:pPr>
            <a:endParaRPr dirty="0"/>
          </a:p>
          <a:p>
            <a:pPr lvl="0">
              <a:spcBef>
                <a:spcPts val="0"/>
              </a:spcBef>
              <a:buNone/>
            </a:pPr>
            <a:r>
              <a:rPr lang="en-US" sz="3000" b="1" i="1" dirty="0">
                <a:latin typeface="Libre Baskerville"/>
                <a:ea typeface="Libre Baskerville"/>
                <a:cs typeface="Libre Baskerville"/>
                <a:sym typeface="Libre Baskerville"/>
              </a:rPr>
              <a:t>Routine</a:t>
            </a:r>
            <a:r>
              <a:rPr lang="en-US" sz="3000" i="1" dirty="0">
                <a:latin typeface="Libre Baskerville"/>
                <a:ea typeface="Libre Baskerville"/>
                <a:cs typeface="Libre Baskerville"/>
                <a:sym typeface="Libre Baskerville"/>
              </a:rPr>
              <a:t> – a sequence of actions regularly followed</a:t>
            </a:r>
          </a:p>
        </p:txBody>
      </p:sp>
      <p:sp>
        <p:nvSpPr>
          <p:cNvPr id="382" name="Shape 382"/>
          <p:cNvSpPr txBox="1">
            <a:spLocks noGrp="1"/>
          </p:cNvSpPr>
          <p:nvPr>
            <p:ph type="sldNum" idx="12"/>
          </p:nvPr>
        </p:nvSpPr>
        <p:spPr>
          <a:xfrm>
            <a:off x="6553200" y="6356351"/>
            <a:ext cx="2133600" cy="366299"/>
          </a:xfrm>
          <a:prstGeom prst="rect">
            <a:avLst/>
          </a:prstGeom>
        </p:spPr>
        <p:txBody>
          <a:bodyPr lIns="91425" tIns="45700" rIns="91425" bIns="45700" anchor="ctr" anchorCtr="0">
            <a:noAutofit/>
          </a:bodyPr>
          <a:lstStyle/>
          <a:p>
            <a:pPr lvl="0">
              <a:spcBef>
                <a:spcPts val="0"/>
              </a:spcBef>
              <a:buClr>
                <a:srgbClr val="888888"/>
              </a:buClr>
              <a:buSzPct val="25000"/>
              <a:buFont typeface="Calibri"/>
              <a:buNone/>
            </a:pPr>
            <a:fld id="{00000000-1234-1234-1234-123412341234}" type="slidenum">
              <a:rPr lang="en-US"/>
              <a:t>12</a:t>
            </a:fld>
            <a:endParaRPr lang="en-US"/>
          </a:p>
        </p:txBody>
      </p:sp>
      <p:pic>
        <p:nvPicPr>
          <p:cNvPr id="383" name="Shape 383"/>
          <p:cNvPicPr preferRelativeResize="0"/>
          <p:nvPr/>
        </p:nvPicPr>
        <p:blipFill>
          <a:blip r:embed="rId3">
            <a:alphaModFix/>
          </a:blip>
          <a:stretch>
            <a:fillRect/>
          </a:stretch>
        </p:blipFill>
        <p:spPr>
          <a:xfrm>
            <a:off x="5245396" y="2215073"/>
            <a:ext cx="3441398" cy="3344373"/>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212550" y="279100"/>
            <a:ext cx="87189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4400" b="0" i="0" u="none" strike="noStrike" cap="none">
                <a:solidFill>
                  <a:srgbClr val="FFFFFF"/>
                </a:solidFill>
                <a:latin typeface="Arial"/>
                <a:ea typeface="Arial"/>
                <a:cs typeface="Arial"/>
                <a:sym typeface="Arial"/>
              </a:rPr>
              <a:t>Brainstorm: Pedagogical Routines</a:t>
            </a:r>
          </a:p>
        </p:txBody>
      </p:sp>
      <p:sp>
        <p:nvSpPr>
          <p:cNvPr id="390" name="Shape 390"/>
          <p:cNvSpPr txBox="1">
            <a:spLocks noGrp="1"/>
          </p:cNvSpPr>
          <p:nvPr>
            <p:ph type="body" idx="1"/>
          </p:nvPr>
        </p:nvSpPr>
        <p:spPr>
          <a:xfrm>
            <a:off x="457200" y="1659035"/>
            <a:ext cx="8229600" cy="45254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endParaRPr sz="2400" b="0" i="1"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Arial"/>
              <a:buNone/>
            </a:pPr>
            <a:r>
              <a:rPr lang="en-US" sz="3000" b="0" i="1" u="none" strike="noStrike" cap="none">
                <a:solidFill>
                  <a:schemeClr val="dk1"/>
                </a:solidFill>
                <a:latin typeface="Arial"/>
                <a:ea typeface="Arial"/>
                <a:cs typeface="Arial"/>
                <a:sym typeface="Arial"/>
              </a:rPr>
              <a:t>What routines do you know that help support argumentation and a culture of thinking? </a:t>
            </a:r>
            <a:r>
              <a:rPr lang="en-US" sz="2400" b="0" i="0" u="none" strike="noStrike" cap="none">
                <a:solidFill>
                  <a:schemeClr val="dk1"/>
                </a:solidFill>
                <a:latin typeface="Arial"/>
                <a:ea typeface="Arial"/>
                <a:cs typeface="Arial"/>
                <a:sym typeface="Arial"/>
              </a:rPr>
              <a:t> </a:t>
            </a:r>
          </a:p>
        </p:txBody>
      </p:sp>
      <p:sp>
        <p:nvSpPr>
          <p:cNvPr id="391" name="Shape 391"/>
          <p:cNvSpPr txBox="1">
            <a:spLocks noGrp="1"/>
          </p:cNvSpPr>
          <p:nvPr>
            <p:ph type="sldNum" idx="12"/>
          </p:nvPr>
        </p:nvSpPr>
        <p:spPr>
          <a:xfrm>
            <a:off x="6553200" y="6356351"/>
            <a:ext cx="2133599"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513050" y="219315"/>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4400" b="0" i="0" u="none" strike="noStrike" cap="none">
                <a:solidFill>
                  <a:srgbClr val="FFFFFF"/>
                </a:solidFill>
                <a:latin typeface="Arial"/>
                <a:ea typeface="Arial"/>
                <a:cs typeface="Arial"/>
                <a:sym typeface="Arial"/>
              </a:rPr>
              <a:t>Brainstorm: </a:t>
            </a:r>
          </a:p>
          <a:p>
            <a:pPr marL="0" marR="0" lvl="0" indent="0" algn="l" rtl="0">
              <a:lnSpc>
                <a:spcPct val="100000"/>
              </a:lnSpc>
              <a:spcBef>
                <a:spcPts val="0"/>
              </a:spcBef>
              <a:spcAft>
                <a:spcPts val="0"/>
              </a:spcAft>
              <a:buClr>
                <a:srgbClr val="FFFFFF"/>
              </a:buClr>
              <a:buSzPct val="25000"/>
              <a:buFont typeface="Arial"/>
              <a:buNone/>
            </a:pPr>
            <a:r>
              <a:rPr lang="en-US" sz="4400" b="0" i="0" u="none" strike="noStrike" cap="none">
                <a:solidFill>
                  <a:srgbClr val="FFFFFF"/>
                </a:solidFill>
                <a:latin typeface="Arial"/>
                <a:ea typeface="Arial"/>
                <a:cs typeface="Arial"/>
                <a:sym typeface="Arial"/>
              </a:rPr>
              <a:t>Pedagogical Routines</a:t>
            </a:r>
          </a:p>
        </p:txBody>
      </p:sp>
      <p:sp>
        <p:nvSpPr>
          <p:cNvPr id="398" name="Shape 398"/>
          <p:cNvSpPr txBox="1">
            <a:spLocks noGrp="1"/>
          </p:cNvSpPr>
          <p:nvPr>
            <p:ph type="body" idx="1"/>
          </p:nvPr>
        </p:nvSpPr>
        <p:spPr>
          <a:xfrm>
            <a:off x="457200" y="1658986"/>
            <a:ext cx="3783899" cy="4487700"/>
          </a:xfrm>
          <a:prstGeom prst="rect">
            <a:avLst/>
          </a:prstGeom>
          <a:noFill/>
          <a:ln>
            <a:noFill/>
          </a:ln>
        </p:spPr>
        <p:txBody>
          <a:bodyPr lIns="91425" tIns="91425" rIns="91425" bIns="91425" anchor="t" anchorCtr="0">
            <a:noAutofit/>
          </a:bodyPr>
          <a:lstStyle/>
          <a:p>
            <a:pPr marL="457200" marR="0" lvl="0" indent="-228600" algn="l" rtl="0">
              <a:lnSpc>
                <a:spcPct val="90000"/>
              </a:lnSpc>
              <a:spcBef>
                <a:spcPts val="0"/>
              </a:spcBef>
              <a:spcAft>
                <a:spcPts val="0"/>
              </a:spcAft>
            </a:pPr>
            <a:r>
              <a:rPr lang="en-US" sz="2800" dirty="0"/>
              <a:t>I</a:t>
            </a:r>
            <a:r>
              <a:rPr lang="en-US" sz="2800" dirty="0" smtClean="0"/>
              <a:t>deas</a:t>
            </a:r>
            <a:endParaRPr lang="en-US" sz="2800" dirty="0"/>
          </a:p>
          <a:p>
            <a:pPr marL="0" marR="0" lvl="0" indent="0" algn="l" rtl="0">
              <a:lnSpc>
                <a:spcPct val="90000"/>
              </a:lnSpc>
              <a:spcBef>
                <a:spcPts val="0"/>
              </a:spcBef>
              <a:spcAft>
                <a:spcPts val="0"/>
              </a:spcAft>
              <a:buClr>
                <a:schemeClr val="dk1"/>
              </a:buClr>
              <a:buSzPct val="250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399" name="Shape 399"/>
          <p:cNvSpPr txBox="1">
            <a:spLocks noGrp="1"/>
          </p:cNvSpPr>
          <p:nvPr>
            <p:ph type="sldNum" idx="12"/>
          </p:nvPr>
        </p:nvSpPr>
        <p:spPr>
          <a:xfrm>
            <a:off x="6553200" y="6356351"/>
            <a:ext cx="2133599"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lang="en-US" sz="1400" b="0" i="0" u="none" strike="noStrike" cap="none">
              <a:solidFill>
                <a:srgbClr val="000000"/>
              </a:solidFill>
              <a:latin typeface="Arial"/>
              <a:ea typeface="Arial"/>
              <a:cs typeface="Arial"/>
              <a:sym typeface="Arial"/>
            </a:endParaRPr>
          </a:p>
        </p:txBody>
      </p:sp>
      <p:sp>
        <p:nvSpPr>
          <p:cNvPr id="400" name="Shape 400"/>
          <p:cNvSpPr txBox="1">
            <a:spLocks noGrp="1"/>
          </p:cNvSpPr>
          <p:nvPr>
            <p:ph type="body" idx="1"/>
          </p:nvPr>
        </p:nvSpPr>
        <p:spPr>
          <a:xfrm>
            <a:off x="4902900" y="1599086"/>
            <a:ext cx="3783900" cy="4487700"/>
          </a:xfrm>
          <a:prstGeom prst="rect">
            <a:avLst/>
          </a:prstGeom>
          <a:noFill/>
          <a:ln>
            <a:noFill/>
          </a:ln>
        </p:spPr>
        <p:txBody>
          <a:bodyPr lIns="91425" tIns="91425" rIns="91425" bIns="91425" anchor="t" anchorCtr="0">
            <a:noAutofit/>
          </a:bodyPr>
          <a:lstStyle/>
          <a:p>
            <a:pPr marL="457200" marR="0" lvl="0" indent="-228600" algn="l" rtl="0">
              <a:lnSpc>
                <a:spcPct val="90000"/>
              </a:lnSpc>
              <a:spcBef>
                <a:spcPts val="0"/>
              </a:spcBef>
              <a:spcAft>
                <a:spcPts val="0"/>
              </a:spcAft>
            </a:pPr>
            <a:r>
              <a:rPr lang="en-US" sz="2800" dirty="0"/>
              <a:t>I</a:t>
            </a:r>
            <a:r>
              <a:rPr lang="en-US" sz="2800" dirty="0" smtClean="0"/>
              <a:t>deas</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57200" y="450966"/>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562214"/>
              </a:buClr>
              <a:buSzPct val="25000"/>
              <a:buFont typeface="Cabin"/>
              <a:buNone/>
            </a:pPr>
            <a:r>
              <a:rPr lang="en-US" sz="3870" b="0" i="0" u="none" strike="noStrike" cap="none">
                <a:solidFill>
                  <a:srgbClr val="F3F3F3"/>
                </a:solidFill>
                <a:latin typeface="Cabin"/>
                <a:ea typeface="Cabin"/>
                <a:cs typeface="Cabin"/>
                <a:sym typeface="Cabin"/>
              </a:rPr>
              <a:t>A Pedagogical Model to Support a Culture of Thinking</a:t>
            </a:r>
          </a:p>
          <a:p>
            <a:pPr marL="0" marR="0" lvl="0" indent="0" algn="l" rtl="0">
              <a:lnSpc>
                <a:spcPct val="100000"/>
              </a:lnSpc>
              <a:spcBef>
                <a:spcPts val="0"/>
              </a:spcBef>
              <a:spcAft>
                <a:spcPts val="0"/>
              </a:spcAft>
              <a:buClr>
                <a:srgbClr val="FFFFFF"/>
              </a:buClr>
              <a:buSzPct val="25000"/>
              <a:buFont typeface="Arial"/>
              <a:buNone/>
            </a:pPr>
            <a:endParaRPr sz="4400" b="0" i="0" u="none" strike="noStrike" cap="none">
              <a:solidFill>
                <a:srgbClr val="FFFFFF"/>
              </a:solidFill>
              <a:latin typeface="Arial"/>
              <a:ea typeface="Arial"/>
              <a:cs typeface="Arial"/>
              <a:sym typeface="Arial"/>
            </a:endParaRPr>
          </a:p>
        </p:txBody>
      </p:sp>
      <p:sp>
        <p:nvSpPr>
          <p:cNvPr id="407" name="Shape 407"/>
          <p:cNvSpPr txBox="1">
            <a:spLocks noGrp="1"/>
          </p:cNvSpPr>
          <p:nvPr>
            <p:ph type="sldNum" idx="12"/>
          </p:nvPr>
        </p:nvSpPr>
        <p:spPr>
          <a:xfrm>
            <a:off x="6553200" y="6356351"/>
            <a:ext cx="2133599"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lang="en-US" sz="1400" b="0" i="0" u="none" strike="noStrike" cap="none">
              <a:solidFill>
                <a:srgbClr val="000000"/>
              </a:solidFill>
              <a:latin typeface="Arial"/>
              <a:ea typeface="Arial"/>
              <a:cs typeface="Arial"/>
              <a:sym typeface="Arial"/>
            </a:endParaRPr>
          </a:p>
        </p:txBody>
      </p:sp>
      <p:grpSp>
        <p:nvGrpSpPr>
          <p:cNvPr id="408" name="Shape 408"/>
          <p:cNvGrpSpPr/>
          <p:nvPr/>
        </p:nvGrpSpPr>
        <p:grpSpPr>
          <a:xfrm>
            <a:off x="1475236" y="1763383"/>
            <a:ext cx="6803039" cy="4773299"/>
            <a:chOff x="757879" y="-28751"/>
            <a:chExt cx="6104117" cy="4773299"/>
          </a:xfrm>
        </p:grpSpPr>
        <p:sp>
          <p:nvSpPr>
            <p:cNvPr id="409" name="Shape 409"/>
            <p:cNvSpPr/>
            <p:nvPr/>
          </p:nvSpPr>
          <p:spPr>
            <a:xfrm>
              <a:off x="1423333" y="-28751"/>
              <a:ext cx="4773299" cy="4773299"/>
            </a:xfrm>
            <a:custGeom>
              <a:avLst/>
              <a:gdLst/>
              <a:ahLst/>
              <a:cxnLst/>
              <a:rect l="0" t="0" r="0" b="0"/>
              <a:pathLst>
                <a:path w="120000" h="120000" extrusionOk="0">
                  <a:moveTo>
                    <a:pt x="77298" y="6263"/>
                  </a:moveTo>
                  <a:lnTo>
                    <a:pt x="77298" y="6263"/>
                  </a:lnTo>
                  <a:cubicBezTo>
                    <a:pt x="102255" y="14193"/>
                    <a:pt x="118511" y="38059"/>
                    <a:pt x="116641" y="64026"/>
                  </a:cubicBezTo>
                  <a:cubicBezTo>
                    <a:pt x="114771" y="89992"/>
                    <a:pt x="95261" y="111316"/>
                    <a:pt x="69422" y="115635"/>
                  </a:cubicBezTo>
                  <a:cubicBezTo>
                    <a:pt x="43583" y="119955"/>
                    <a:pt x="18124" y="106149"/>
                    <a:pt x="7804" y="82221"/>
                  </a:cubicBezTo>
                  <a:cubicBezTo>
                    <a:pt x="-2516" y="58293"/>
                    <a:pt x="4982" y="30456"/>
                    <a:pt x="25952" y="14847"/>
                  </a:cubicBezTo>
                  <a:lnTo>
                    <a:pt x="24113" y="11904"/>
                  </a:lnTo>
                  <a:lnTo>
                    <a:pt x="31770" y="14803"/>
                  </a:lnTo>
                  <a:lnTo>
                    <a:pt x="31196" y="23243"/>
                  </a:lnTo>
                  <a:lnTo>
                    <a:pt x="29357" y="20299"/>
                  </a:lnTo>
                  <a:lnTo>
                    <a:pt x="29357" y="20299"/>
                  </a:lnTo>
                  <a:cubicBezTo>
                    <a:pt x="10652" y="34146"/>
                    <a:pt x="4049" y="58727"/>
                    <a:pt x="13376" y="79795"/>
                  </a:cubicBezTo>
                  <a:cubicBezTo>
                    <a:pt x="22703" y="100862"/>
                    <a:pt x="45537" y="112945"/>
                    <a:pt x="68643" y="109040"/>
                  </a:cubicBezTo>
                  <a:cubicBezTo>
                    <a:pt x="91749" y="105134"/>
                    <a:pt x="109126" y="86253"/>
                    <a:pt x="110701" y="63343"/>
                  </a:cubicBezTo>
                  <a:cubicBezTo>
                    <a:pt x="112277" y="40433"/>
                    <a:pt x="97641" y="19441"/>
                    <a:pt x="75279" y="12537"/>
                  </a:cubicBezTo>
                  <a:close/>
                </a:path>
              </a:pathLst>
            </a:custGeom>
            <a:solidFill>
              <a:srgbClr val="CCDBE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10" name="Shape 410"/>
            <p:cNvSpPr/>
            <p:nvPr/>
          </p:nvSpPr>
          <p:spPr>
            <a:xfrm>
              <a:off x="2693789" y="1035"/>
              <a:ext cx="2232299" cy="1116299"/>
            </a:xfrm>
            <a:prstGeom prst="roundRect">
              <a:avLst>
                <a:gd name="adj" fmla="val 16667"/>
              </a:avLst>
            </a:prstGeom>
            <a:gradFill>
              <a:gsLst>
                <a:gs pos="0">
                  <a:srgbClr val="3FABCD"/>
                </a:gs>
                <a:gs pos="15000">
                  <a:srgbClr val="3EAACC"/>
                </a:gs>
                <a:gs pos="62000">
                  <a:srgbClr val="2597B9"/>
                </a:gs>
                <a:gs pos="97000">
                  <a:srgbClr val="1786A5"/>
                </a:gs>
                <a:gs pos="100000">
                  <a:srgbClr val="0985A6"/>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11" name="Shape 411"/>
            <p:cNvSpPr txBox="1"/>
            <p:nvPr/>
          </p:nvSpPr>
          <p:spPr>
            <a:xfrm>
              <a:off x="2748276" y="55522"/>
              <a:ext cx="2123399" cy="10071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en-US" sz="2100" b="0" i="0" u="none" strike="noStrike" cap="none">
                  <a:solidFill>
                    <a:schemeClr val="lt1"/>
                  </a:solidFill>
                  <a:latin typeface="Cabin"/>
                  <a:ea typeface="Cabin"/>
                  <a:cs typeface="Cabin"/>
                  <a:sym typeface="Cabin"/>
                </a:rPr>
                <a:t>New question(s)</a:t>
              </a:r>
            </a:p>
          </p:txBody>
        </p:sp>
        <p:sp>
          <p:nvSpPr>
            <p:cNvPr id="412" name="Shape 412"/>
            <p:cNvSpPr/>
            <p:nvPr/>
          </p:nvSpPr>
          <p:spPr>
            <a:xfrm>
              <a:off x="4629696" y="1407554"/>
              <a:ext cx="2232299" cy="1116299"/>
            </a:xfrm>
            <a:prstGeom prst="roundRect">
              <a:avLst>
                <a:gd name="adj" fmla="val 16667"/>
              </a:avLst>
            </a:prstGeom>
            <a:gradFill>
              <a:gsLst>
                <a:gs pos="0">
                  <a:srgbClr val="3FABCD"/>
                </a:gs>
                <a:gs pos="15000">
                  <a:srgbClr val="3EAACC"/>
                </a:gs>
                <a:gs pos="62000">
                  <a:srgbClr val="2597B9"/>
                </a:gs>
                <a:gs pos="97000">
                  <a:srgbClr val="1786A5"/>
                </a:gs>
                <a:gs pos="100000">
                  <a:srgbClr val="0985A6"/>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13" name="Shape 413"/>
            <p:cNvSpPr txBox="1"/>
            <p:nvPr/>
          </p:nvSpPr>
          <p:spPr>
            <a:xfrm>
              <a:off x="4684185" y="1462044"/>
              <a:ext cx="2123399" cy="10071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en-US" sz="2100" b="0" i="0" u="none" strike="noStrike" cap="none">
                  <a:solidFill>
                    <a:schemeClr val="lt1"/>
                  </a:solidFill>
                  <a:latin typeface="Cabin"/>
                  <a:ea typeface="Cabin"/>
                  <a:cs typeface="Cabin"/>
                  <a:sym typeface="Cabin"/>
                </a:rPr>
                <a:t>Generate ideas</a:t>
              </a:r>
            </a:p>
          </p:txBody>
        </p:sp>
        <p:sp>
          <p:nvSpPr>
            <p:cNvPr id="414" name="Shape 414"/>
            <p:cNvSpPr/>
            <p:nvPr/>
          </p:nvSpPr>
          <p:spPr>
            <a:xfrm>
              <a:off x="4177030" y="3335057"/>
              <a:ext cx="2232299" cy="1116299"/>
            </a:xfrm>
            <a:prstGeom prst="roundRect">
              <a:avLst>
                <a:gd name="adj" fmla="val 16667"/>
              </a:avLst>
            </a:prstGeom>
            <a:gradFill>
              <a:gsLst>
                <a:gs pos="0">
                  <a:srgbClr val="3FABCD"/>
                </a:gs>
                <a:gs pos="15000">
                  <a:srgbClr val="3EAACC"/>
                </a:gs>
                <a:gs pos="62000">
                  <a:srgbClr val="2597B9"/>
                </a:gs>
                <a:gs pos="97000">
                  <a:srgbClr val="1786A5"/>
                </a:gs>
                <a:gs pos="100000">
                  <a:srgbClr val="0985A6"/>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15" name="Shape 415"/>
            <p:cNvSpPr txBox="1"/>
            <p:nvPr/>
          </p:nvSpPr>
          <p:spPr>
            <a:xfrm>
              <a:off x="4231519" y="3389548"/>
              <a:ext cx="2123399" cy="10071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en-US" sz="2100" b="0" i="0" u="none" strike="noStrike" cap="none">
                  <a:solidFill>
                    <a:schemeClr val="lt1"/>
                  </a:solidFill>
                  <a:latin typeface="Cabin"/>
                  <a:ea typeface="Cabin"/>
                  <a:cs typeface="Cabin"/>
                  <a:sym typeface="Cabin"/>
                </a:rPr>
                <a:t>Elicit and </a:t>
              </a:r>
            </a:p>
            <a:p>
              <a:pPr marL="0" marR="0" lvl="0" indent="0" algn="ctr" rtl="0">
                <a:lnSpc>
                  <a:spcPct val="90000"/>
                </a:lnSpc>
                <a:spcBef>
                  <a:spcPts val="735"/>
                </a:spcBef>
                <a:spcAft>
                  <a:spcPts val="0"/>
                </a:spcAft>
                <a:buClr>
                  <a:schemeClr val="lt1"/>
                </a:buClr>
                <a:buSzPct val="25000"/>
                <a:buFont typeface="Cabin"/>
                <a:buNone/>
              </a:pPr>
              <a:r>
                <a:rPr lang="en-US" sz="2100" b="0" i="0" u="none" strike="noStrike" cap="none">
                  <a:solidFill>
                    <a:schemeClr val="lt1"/>
                  </a:solidFill>
                  <a:latin typeface="Cabin"/>
                  <a:ea typeface="Cabin"/>
                  <a:cs typeface="Cabin"/>
                  <a:sym typeface="Cabin"/>
                </a:rPr>
                <a:t>Publicize ideas</a:t>
              </a:r>
            </a:p>
          </p:txBody>
        </p:sp>
        <p:sp>
          <p:nvSpPr>
            <p:cNvPr id="416" name="Shape 416"/>
            <p:cNvSpPr/>
            <p:nvPr/>
          </p:nvSpPr>
          <p:spPr>
            <a:xfrm>
              <a:off x="1067149" y="3335062"/>
              <a:ext cx="2232299" cy="1116299"/>
            </a:xfrm>
            <a:prstGeom prst="roundRect">
              <a:avLst>
                <a:gd name="adj" fmla="val 16667"/>
              </a:avLst>
            </a:prstGeom>
            <a:gradFill>
              <a:gsLst>
                <a:gs pos="0">
                  <a:srgbClr val="3FABCD"/>
                </a:gs>
                <a:gs pos="15000">
                  <a:srgbClr val="3EAACC"/>
                </a:gs>
                <a:gs pos="62000">
                  <a:srgbClr val="2597B9"/>
                </a:gs>
                <a:gs pos="97000">
                  <a:srgbClr val="1786A5"/>
                </a:gs>
                <a:gs pos="100000">
                  <a:srgbClr val="0985A6"/>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17" name="Shape 417"/>
            <p:cNvSpPr txBox="1"/>
            <p:nvPr/>
          </p:nvSpPr>
          <p:spPr>
            <a:xfrm>
              <a:off x="1121637" y="3389551"/>
              <a:ext cx="2123399" cy="10071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en-US" sz="2100" b="0" i="0" u="none" strike="noStrike" cap="none">
                  <a:solidFill>
                    <a:schemeClr val="lt1"/>
                  </a:solidFill>
                  <a:latin typeface="Cabin"/>
                  <a:ea typeface="Cabin"/>
                  <a:cs typeface="Cabin"/>
                  <a:sym typeface="Cabin"/>
                </a:rPr>
                <a:t>Press on and develop ideas collaboratively</a:t>
              </a:r>
            </a:p>
          </p:txBody>
        </p:sp>
        <p:sp>
          <p:nvSpPr>
            <p:cNvPr id="418" name="Shape 418"/>
            <p:cNvSpPr/>
            <p:nvPr/>
          </p:nvSpPr>
          <p:spPr>
            <a:xfrm>
              <a:off x="757879" y="1407554"/>
              <a:ext cx="2232299" cy="1116299"/>
            </a:xfrm>
            <a:prstGeom prst="roundRect">
              <a:avLst>
                <a:gd name="adj" fmla="val 16667"/>
              </a:avLst>
            </a:prstGeom>
            <a:gradFill>
              <a:gsLst>
                <a:gs pos="0">
                  <a:srgbClr val="3FABCD"/>
                </a:gs>
                <a:gs pos="15000">
                  <a:srgbClr val="3EAACC"/>
                </a:gs>
                <a:gs pos="62000">
                  <a:srgbClr val="2597B9"/>
                </a:gs>
                <a:gs pos="97000">
                  <a:srgbClr val="1786A5"/>
                </a:gs>
                <a:gs pos="100000">
                  <a:srgbClr val="0985A6"/>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19" name="Shape 419"/>
            <p:cNvSpPr txBox="1"/>
            <p:nvPr/>
          </p:nvSpPr>
          <p:spPr>
            <a:xfrm>
              <a:off x="812368" y="1462044"/>
              <a:ext cx="2123399" cy="10071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en-US" sz="2100" b="0" i="0" u="none" strike="noStrike" cap="none">
                  <a:solidFill>
                    <a:schemeClr val="lt1"/>
                  </a:solidFill>
                  <a:latin typeface="Cabin"/>
                  <a:ea typeface="Cabin"/>
                  <a:cs typeface="Cabin"/>
                  <a:sym typeface="Cabin"/>
                </a:rPr>
                <a:t>Solidify and/or refine new meanings</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Shape 426"/>
          <p:cNvSpPr txBox="1">
            <a:spLocks noGrp="1"/>
          </p:cNvSpPr>
          <p:nvPr>
            <p:ph type="sldNum" idx="12"/>
          </p:nvPr>
        </p:nvSpPr>
        <p:spPr>
          <a:xfrm>
            <a:off x="6553200" y="6356351"/>
            <a:ext cx="2133599"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lang="en-US" sz="1400" b="0" i="0" u="none" strike="noStrike" cap="none">
              <a:solidFill>
                <a:srgbClr val="000000"/>
              </a:solidFill>
              <a:latin typeface="Arial"/>
              <a:ea typeface="Arial"/>
              <a:cs typeface="Arial"/>
              <a:sym typeface="Arial"/>
            </a:endParaRPr>
          </a:p>
        </p:txBody>
      </p:sp>
      <p:sp>
        <p:nvSpPr>
          <p:cNvPr id="432" name="Shape 432"/>
          <p:cNvSpPr txBox="1">
            <a:spLocks noGrp="1"/>
          </p:cNvSpPr>
          <p:nvPr>
            <p:ph type="title"/>
          </p:nvPr>
        </p:nvSpPr>
        <p:spPr>
          <a:xfrm>
            <a:off x="525250" y="363994"/>
            <a:ext cx="8229600" cy="1459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62214"/>
              </a:buClr>
              <a:buSzPct val="25000"/>
              <a:buFont typeface="Cabin"/>
              <a:buNone/>
            </a:pPr>
            <a:r>
              <a:rPr lang="en-US" sz="4000" dirty="0">
                <a:solidFill>
                  <a:srgbClr val="F3F3F3"/>
                </a:solidFill>
                <a:latin typeface="Arial" panose="020B0604020202020204" pitchFamily="34" charset="0"/>
                <a:ea typeface="Cabin"/>
                <a:cs typeface="Arial" panose="020B0604020202020204" pitchFamily="34" charset="0"/>
                <a:sym typeface="Cabin"/>
              </a:rPr>
              <a:t>Problem </a:t>
            </a:r>
            <a:r>
              <a:rPr lang="en-US" sz="4000" b="0" i="0" u="none" strike="noStrike" cap="none" dirty="0">
                <a:solidFill>
                  <a:srgbClr val="F3F3F3"/>
                </a:solidFill>
                <a:latin typeface="Arial" panose="020B0604020202020204" pitchFamily="34" charset="0"/>
                <a:ea typeface="Cabin"/>
                <a:cs typeface="Arial" panose="020B0604020202020204" pitchFamily="34" charset="0"/>
                <a:sym typeface="Cabin"/>
              </a:rPr>
              <a:t>Solving Tasks Purposes</a:t>
            </a:r>
          </a:p>
          <a:p>
            <a:pPr marL="0" marR="0" lvl="0" indent="0" algn="l" rtl="0">
              <a:lnSpc>
                <a:spcPct val="100000"/>
              </a:lnSpc>
              <a:spcBef>
                <a:spcPts val="0"/>
              </a:spcBef>
              <a:spcAft>
                <a:spcPts val="0"/>
              </a:spcAft>
              <a:buClr>
                <a:srgbClr val="FFFFFF"/>
              </a:buClr>
              <a:buSzPct val="25000"/>
              <a:buFont typeface="Arial"/>
              <a:buNone/>
            </a:pPr>
            <a:endParaRPr sz="4400" b="0" i="0" u="none" strike="noStrike" cap="none" dirty="0">
              <a:solidFill>
                <a:srgbClr val="FFFFFF"/>
              </a:solidFill>
              <a:latin typeface="Arial"/>
              <a:ea typeface="Arial"/>
              <a:cs typeface="Arial"/>
              <a:sym typeface="Arial"/>
            </a:endParaRPr>
          </a:p>
        </p:txBody>
      </p:sp>
      <p:sp>
        <p:nvSpPr>
          <p:cNvPr id="2" name="Text Placeholder 1"/>
          <p:cNvSpPr>
            <a:spLocks noGrp="1"/>
          </p:cNvSpPr>
          <p:nvPr>
            <p:ph type="body" idx="1"/>
          </p:nvPr>
        </p:nvSpPr>
        <p:spPr>
          <a:xfrm>
            <a:off x="457200" y="1659034"/>
            <a:ext cx="8229600" cy="4951627"/>
          </a:xfrm>
        </p:spPr>
        <p:txBody>
          <a:bodyPr/>
          <a:lstStyle/>
          <a:p>
            <a:pPr marL="285750" indent="-285750" defTabSz="457200">
              <a:spcBef>
                <a:spcPts val="0"/>
              </a:spcBef>
              <a:defRPr/>
            </a:pPr>
            <a:r>
              <a:rPr lang="en-US" sz="2400" dirty="0">
                <a:latin typeface="Arial" panose="020B0604020202020204" pitchFamily="34" charset="0"/>
                <a:ea typeface="Cabin"/>
                <a:cs typeface="Arial" panose="020B0604020202020204" pitchFamily="34" charset="0"/>
                <a:sym typeface="Cabin"/>
              </a:rPr>
              <a:t>Provide a common math-teaching-and-learning experience for reflection and </a:t>
            </a:r>
            <a:r>
              <a:rPr lang="en-US" sz="2400" dirty="0" smtClean="0">
                <a:latin typeface="Arial" panose="020B0604020202020204" pitchFamily="34" charset="0"/>
                <a:ea typeface="Cabin"/>
                <a:cs typeface="Arial" panose="020B0604020202020204" pitchFamily="34" charset="0"/>
                <a:sym typeface="Cabin"/>
              </a:rPr>
              <a:t>discussion</a:t>
            </a:r>
          </a:p>
          <a:p>
            <a:pPr marL="0" indent="0" defTabSz="457200">
              <a:spcBef>
                <a:spcPts val="0"/>
              </a:spcBef>
              <a:buNone/>
              <a:defRPr/>
            </a:pPr>
            <a:endParaRPr lang="en-US" sz="2400" dirty="0">
              <a:latin typeface="Arial" panose="020B0604020202020204" pitchFamily="34" charset="0"/>
              <a:ea typeface="Cabin"/>
              <a:cs typeface="Arial" panose="020B0604020202020204" pitchFamily="34" charset="0"/>
              <a:sym typeface="Cabin"/>
            </a:endParaRPr>
          </a:p>
          <a:p>
            <a:pPr marL="285750" indent="-285750" defTabSz="457200">
              <a:spcBef>
                <a:spcPts val="0"/>
              </a:spcBef>
              <a:defRPr/>
            </a:pPr>
            <a:r>
              <a:rPr lang="en-US" sz="2400" dirty="0">
                <a:latin typeface="Arial" panose="020B0604020202020204" pitchFamily="34" charset="0"/>
                <a:ea typeface="Cabin"/>
                <a:cs typeface="Arial" panose="020B0604020202020204" pitchFamily="34" charset="0"/>
                <a:sym typeface="Cabin"/>
              </a:rPr>
              <a:t>Opportunity to discuss tasks and task </a:t>
            </a:r>
            <a:r>
              <a:rPr lang="en-US" sz="2400" dirty="0" smtClean="0">
                <a:latin typeface="Arial" panose="020B0604020202020204" pitchFamily="34" charset="0"/>
                <a:ea typeface="Cabin"/>
                <a:cs typeface="Arial" panose="020B0604020202020204" pitchFamily="34" charset="0"/>
                <a:sym typeface="Cabin"/>
              </a:rPr>
              <a:t>implementation</a:t>
            </a:r>
          </a:p>
          <a:p>
            <a:pPr marL="0" indent="0" defTabSz="457200">
              <a:spcBef>
                <a:spcPts val="0"/>
              </a:spcBef>
              <a:buNone/>
              <a:defRPr/>
            </a:pPr>
            <a:endParaRPr lang="en-US" sz="2400" dirty="0">
              <a:latin typeface="Arial" panose="020B0604020202020204" pitchFamily="34" charset="0"/>
              <a:ea typeface="Cabin"/>
              <a:cs typeface="Arial" panose="020B0604020202020204" pitchFamily="34" charset="0"/>
              <a:sym typeface="Cabin"/>
            </a:endParaRPr>
          </a:p>
          <a:p>
            <a:pPr marL="285750" indent="-285750" defTabSz="457200">
              <a:spcBef>
                <a:spcPts val="0"/>
              </a:spcBef>
              <a:defRPr/>
            </a:pPr>
            <a:r>
              <a:rPr lang="en-US" sz="2400" dirty="0">
                <a:latin typeface="Arial" panose="020B0604020202020204" pitchFamily="34" charset="0"/>
                <a:ea typeface="Cabin"/>
                <a:cs typeface="Arial" panose="020B0604020202020204" pitchFamily="34" charset="0"/>
                <a:sym typeface="Cabin"/>
              </a:rPr>
              <a:t>Exposure to/discussion of some teaching </a:t>
            </a:r>
            <a:r>
              <a:rPr lang="en-US" sz="2400" dirty="0" smtClean="0">
                <a:latin typeface="Arial" panose="020B0604020202020204" pitchFamily="34" charset="0"/>
                <a:ea typeface="Cabin"/>
                <a:cs typeface="Arial" panose="020B0604020202020204" pitchFamily="34" charset="0"/>
                <a:sym typeface="Cabin"/>
              </a:rPr>
              <a:t>strategies</a:t>
            </a:r>
          </a:p>
          <a:p>
            <a:pPr marL="0" indent="0" defTabSz="457200">
              <a:spcBef>
                <a:spcPts val="0"/>
              </a:spcBef>
              <a:buNone/>
              <a:defRPr/>
            </a:pPr>
            <a:endParaRPr lang="en-US" sz="2400" dirty="0">
              <a:latin typeface="Arial" panose="020B0604020202020204" pitchFamily="34" charset="0"/>
              <a:ea typeface="Cabin"/>
              <a:cs typeface="Arial" panose="020B0604020202020204" pitchFamily="34" charset="0"/>
              <a:sym typeface="Cabin"/>
            </a:endParaRPr>
          </a:p>
          <a:p>
            <a:pPr marL="285750" indent="-285750" defTabSz="457200">
              <a:spcBef>
                <a:spcPts val="0"/>
              </a:spcBef>
              <a:defRPr/>
            </a:pPr>
            <a:r>
              <a:rPr lang="en-US" sz="2400" dirty="0">
                <a:latin typeface="Arial" panose="020B0604020202020204" pitchFamily="34" charset="0"/>
                <a:ea typeface="Cabin"/>
                <a:cs typeface="Arial" panose="020B0604020202020204" pitchFamily="34" charset="0"/>
                <a:sym typeface="Cabin"/>
              </a:rPr>
              <a:t>Opportunities to see how others </a:t>
            </a:r>
            <a:r>
              <a:rPr lang="en-US" sz="2400" dirty="0" smtClean="0">
                <a:latin typeface="Arial" panose="020B0604020202020204" pitchFamily="34" charset="0"/>
                <a:ea typeface="Cabin"/>
                <a:cs typeface="Arial" panose="020B0604020202020204" pitchFamily="34" charset="0"/>
                <a:sym typeface="Cabin"/>
              </a:rPr>
              <a:t>think</a:t>
            </a:r>
          </a:p>
          <a:p>
            <a:pPr marL="0" indent="0" defTabSz="457200">
              <a:spcBef>
                <a:spcPts val="0"/>
              </a:spcBef>
              <a:buNone/>
              <a:defRPr/>
            </a:pPr>
            <a:endParaRPr lang="en-US" sz="2400" dirty="0">
              <a:latin typeface="Arial" panose="020B0604020202020204" pitchFamily="34" charset="0"/>
              <a:ea typeface="Cabin"/>
              <a:cs typeface="Arial" panose="020B0604020202020204" pitchFamily="34" charset="0"/>
              <a:sym typeface="Cabin"/>
            </a:endParaRPr>
          </a:p>
          <a:p>
            <a:pPr marL="285750" indent="-285750" defTabSz="457200">
              <a:spcBef>
                <a:spcPts val="0"/>
              </a:spcBef>
              <a:defRPr/>
            </a:pPr>
            <a:r>
              <a:rPr lang="en-US" sz="2400" dirty="0">
                <a:latin typeface="Arial" panose="020B0604020202020204" pitchFamily="34" charset="0"/>
                <a:ea typeface="Cabin"/>
                <a:cs typeface="Arial" panose="020B0604020202020204" pitchFamily="34" charset="0"/>
                <a:sym typeface="Cabin"/>
              </a:rPr>
              <a:t>To learn more math (connections); engage in </a:t>
            </a:r>
            <a:r>
              <a:rPr lang="en-US" sz="2400" i="1" dirty="0">
                <a:latin typeface="Arial" panose="020B0604020202020204" pitchFamily="34" charset="0"/>
                <a:ea typeface="Cabin"/>
                <a:cs typeface="Arial" panose="020B0604020202020204" pitchFamily="34" charset="0"/>
                <a:sym typeface="Cabin"/>
              </a:rPr>
              <a:t>productive struggle </a:t>
            </a:r>
            <a:endParaRPr lang="en-US" sz="2400" i="1" dirty="0" smtClean="0">
              <a:latin typeface="Arial" panose="020B0604020202020204" pitchFamily="34" charset="0"/>
              <a:ea typeface="Cabin"/>
              <a:cs typeface="Arial" panose="020B0604020202020204" pitchFamily="34" charset="0"/>
              <a:sym typeface="Cabin"/>
            </a:endParaRPr>
          </a:p>
          <a:p>
            <a:pPr marL="0" indent="0" defTabSz="457200">
              <a:spcBef>
                <a:spcPts val="0"/>
              </a:spcBef>
              <a:buNone/>
              <a:defRPr/>
            </a:pPr>
            <a:endParaRPr lang="en-US" sz="2400" i="1" dirty="0">
              <a:latin typeface="Arial" panose="020B0604020202020204" pitchFamily="34" charset="0"/>
              <a:ea typeface="Cabin"/>
              <a:cs typeface="Arial" panose="020B0604020202020204" pitchFamily="34" charset="0"/>
              <a:sym typeface="Cabin"/>
            </a:endParaRPr>
          </a:p>
          <a:p>
            <a:pPr marL="285750" indent="-285750" defTabSz="457200">
              <a:spcBef>
                <a:spcPts val="0"/>
              </a:spcBef>
              <a:defRPr/>
            </a:pPr>
            <a:r>
              <a:rPr lang="en-US" sz="2400" dirty="0">
                <a:latin typeface="Arial" panose="020B0604020202020204" pitchFamily="34" charset="0"/>
                <a:ea typeface="Cabin"/>
                <a:cs typeface="Arial" panose="020B0604020202020204" pitchFamily="34" charset="0"/>
                <a:sym typeface="Cabin"/>
              </a:rPr>
              <a:t>For fun! ☺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457200" y="519642"/>
            <a:ext cx="8229600" cy="1143000"/>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4800" b="0" i="0" u="none" strike="noStrike" cap="none" dirty="0">
                <a:solidFill>
                  <a:srgbClr val="F3F3F3"/>
                </a:solidFill>
                <a:latin typeface="Arial" panose="020B0604020202020204" pitchFamily="34" charset="0"/>
                <a:ea typeface="Cabin"/>
                <a:cs typeface="Arial" panose="020B0604020202020204" pitchFamily="34" charset="0"/>
                <a:sym typeface="Cabin"/>
              </a:rPr>
              <a:t>Let’s Begin...</a:t>
            </a:r>
          </a:p>
          <a:p>
            <a:pPr marL="0" marR="0" lvl="0" indent="0" algn="l" rtl="0">
              <a:lnSpc>
                <a:spcPct val="100000"/>
              </a:lnSpc>
              <a:spcBef>
                <a:spcPts val="0"/>
              </a:spcBef>
              <a:spcAft>
                <a:spcPts val="0"/>
              </a:spcAft>
              <a:buClr>
                <a:srgbClr val="FFFFFF"/>
              </a:buClr>
              <a:buSzPct val="25000"/>
              <a:buFont typeface="Arial"/>
              <a:buNone/>
            </a:pPr>
            <a:endParaRPr sz="4400" b="0" i="0" u="none" strike="noStrike" cap="none" dirty="0">
              <a:solidFill>
                <a:srgbClr val="FFFFFF"/>
              </a:solidFill>
              <a:latin typeface="Arial"/>
              <a:ea typeface="Arial"/>
              <a:cs typeface="Arial"/>
              <a:sym typeface="Arial"/>
            </a:endParaRPr>
          </a:p>
        </p:txBody>
      </p:sp>
      <p:sp>
        <p:nvSpPr>
          <p:cNvPr id="439" name="Shape 439"/>
          <p:cNvSpPr txBox="1">
            <a:spLocks noGrp="1"/>
          </p:cNvSpPr>
          <p:nvPr>
            <p:ph type="sldNum" idx="12"/>
          </p:nvPr>
        </p:nvSpPr>
        <p:spPr>
          <a:xfrm>
            <a:off x="6553200" y="6356351"/>
            <a:ext cx="2133599"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lang="en-US" sz="1400" b="0" i="0" u="none" strike="noStrike" cap="none">
              <a:solidFill>
                <a:srgbClr val="000000"/>
              </a:solidFill>
              <a:latin typeface="Arial"/>
              <a:ea typeface="Arial"/>
              <a:cs typeface="Arial"/>
              <a:sym typeface="Arial"/>
            </a:endParaRPr>
          </a:p>
        </p:txBody>
      </p:sp>
      <p:sp>
        <p:nvSpPr>
          <p:cNvPr id="440" name="Shape 440"/>
          <p:cNvSpPr txBox="1"/>
          <p:nvPr/>
        </p:nvSpPr>
        <p:spPr>
          <a:xfrm>
            <a:off x="865625" y="1987300"/>
            <a:ext cx="7046999" cy="2244000"/>
          </a:xfrm>
          <a:prstGeom prst="rect">
            <a:avLst/>
          </a:prstGeom>
          <a:noFill/>
          <a:ln>
            <a:noFill/>
          </a:ln>
        </p:spPr>
        <p:txBody>
          <a:bodyPr lIns="91425" tIns="91425" rIns="91425" bIns="91425" anchor="ctr" anchorCtr="0">
            <a:noAutofit/>
          </a:bodyPr>
          <a:lstStyle/>
          <a:p>
            <a:pPr marL="0" marR="0" lvl="0" indent="0" algn="ctr" rtl="0">
              <a:lnSpc>
                <a:spcPct val="112500"/>
              </a:lnSpc>
              <a:spcBef>
                <a:spcPts val="0"/>
              </a:spcBef>
              <a:spcAft>
                <a:spcPts val="0"/>
              </a:spcAft>
              <a:buClr>
                <a:srgbClr val="562214"/>
              </a:buClr>
              <a:buSzPct val="25000"/>
              <a:buFont typeface="Cabin"/>
              <a:buNone/>
            </a:pPr>
            <a:r>
              <a:rPr lang="en-US" sz="4000" b="1" i="0" u="none" strike="noStrike" cap="none" dirty="0">
                <a:solidFill>
                  <a:srgbClr val="134F5C"/>
                </a:solidFill>
                <a:latin typeface="Arial" panose="020B0604020202020204" pitchFamily="34" charset="0"/>
                <a:ea typeface="Cabin"/>
                <a:cs typeface="Arial" panose="020B0604020202020204" pitchFamily="34" charset="0"/>
                <a:sym typeface="Cabin"/>
              </a:rPr>
              <a:t>A pedagogical routine to support a culture of thinking:</a:t>
            </a:r>
          </a:p>
        </p:txBody>
      </p:sp>
      <p:sp>
        <p:nvSpPr>
          <p:cNvPr id="441" name="Shape 441"/>
          <p:cNvSpPr txBox="1"/>
          <p:nvPr/>
        </p:nvSpPr>
        <p:spPr>
          <a:xfrm>
            <a:off x="865623" y="4202715"/>
            <a:ext cx="7184093" cy="1438800"/>
          </a:xfrm>
          <a:prstGeom prst="rect">
            <a:avLst/>
          </a:prstGeom>
          <a:noFill/>
          <a:ln>
            <a:noFill/>
          </a:ln>
        </p:spPr>
        <p:txBody>
          <a:bodyPr lIns="91425" tIns="91425" rIns="91425" bIns="91425" anchor="ctr" anchorCtr="0">
            <a:noAutofit/>
          </a:bodyPr>
          <a:lstStyle/>
          <a:p>
            <a:pPr marL="0" marR="0" lvl="0" indent="0" algn="ctr" rtl="0">
              <a:lnSpc>
                <a:spcPct val="115000"/>
              </a:lnSpc>
              <a:spcBef>
                <a:spcPts val="0"/>
              </a:spcBef>
              <a:spcAft>
                <a:spcPts val="0"/>
              </a:spcAft>
              <a:buClr>
                <a:srgbClr val="341108"/>
              </a:buClr>
              <a:buSzPct val="25000"/>
              <a:buFont typeface="Cabin"/>
              <a:buNone/>
            </a:pPr>
            <a:r>
              <a:rPr lang="en-US" sz="4800" b="1" i="0" u="sng" strike="noStrike" cap="none" dirty="0">
                <a:solidFill>
                  <a:srgbClr val="341108"/>
                </a:solidFill>
                <a:latin typeface="Arial" panose="020B0604020202020204" pitchFamily="34" charset="0"/>
                <a:ea typeface="Cabin"/>
                <a:cs typeface="Arial" panose="020B0604020202020204" pitchFamily="34" charset="0"/>
                <a:sym typeface="Cabin"/>
              </a:rPr>
              <a:t>Talk </a:t>
            </a:r>
            <a:r>
              <a:rPr lang="en-US" sz="4800" b="1" i="0" u="sng" strike="noStrike" cap="none" dirty="0" smtClean="0">
                <a:solidFill>
                  <a:srgbClr val="341108"/>
                </a:solidFill>
                <a:latin typeface="Arial" panose="020B0604020202020204" pitchFamily="34" charset="0"/>
                <a:ea typeface="Cabin"/>
                <a:cs typeface="Arial" panose="020B0604020202020204" pitchFamily="34" charset="0"/>
                <a:sym typeface="Cabin"/>
              </a:rPr>
              <a:t>Frame Routine</a:t>
            </a:r>
            <a:endParaRPr lang="en-US" sz="4800" b="1" i="0" u="sng" strike="noStrike" cap="none" dirty="0">
              <a:solidFill>
                <a:srgbClr val="341108"/>
              </a:solidFill>
              <a:latin typeface="Arial" panose="020B0604020202020204" pitchFamily="34" charset="0"/>
              <a:ea typeface="Cabin"/>
              <a:cs typeface="Arial" panose="020B0604020202020204" pitchFamily="34" charset="0"/>
              <a:sym typeface="Cabi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457200" y="369740"/>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4800" b="0" i="0" u="none" strike="noStrike" cap="none" dirty="0">
                <a:solidFill>
                  <a:srgbClr val="F3F3F3"/>
                </a:solidFill>
                <a:latin typeface="Cabin"/>
                <a:ea typeface="Cabin"/>
                <a:cs typeface="Cabin"/>
                <a:sym typeface="Cabin"/>
              </a:rPr>
              <a:t>Talk </a:t>
            </a:r>
            <a:r>
              <a:rPr lang="en-US" sz="4800" b="0" i="0" u="none" strike="noStrike" cap="none" dirty="0" smtClean="0">
                <a:solidFill>
                  <a:srgbClr val="F3F3F3"/>
                </a:solidFill>
                <a:latin typeface="Cabin"/>
                <a:ea typeface="Cabin"/>
                <a:cs typeface="Cabin"/>
                <a:sym typeface="Cabin"/>
              </a:rPr>
              <a:t>Frame Routine</a:t>
            </a:r>
            <a:endParaRPr lang="en-US" sz="4800" b="0" i="0" u="none" strike="noStrike" cap="none" dirty="0">
              <a:solidFill>
                <a:srgbClr val="F3F3F3"/>
              </a:solidFill>
              <a:latin typeface="Cabin"/>
              <a:ea typeface="Cabin"/>
              <a:cs typeface="Cabin"/>
              <a:sym typeface="Cabin"/>
            </a:endParaRPr>
          </a:p>
          <a:p>
            <a:pPr marL="0" marR="0" lvl="0" indent="0" algn="l" rtl="0">
              <a:lnSpc>
                <a:spcPct val="100000"/>
              </a:lnSpc>
              <a:spcBef>
                <a:spcPts val="0"/>
              </a:spcBef>
              <a:spcAft>
                <a:spcPts val="0"/>
              </a:spcAft>
              <a:buClr>
                <a:srgbClr val="FFFFFF"/>
              </a:buClr>
              <a:buSzPct val="25000"/>
              <a:buFont typeface="Arial"/>
              <a:buNone/>
            </a:pPr>
            <a:endParaRPr sz="4400" b="0" i="0" u="none" strike="noStrike" cap="none" dirty="0">
              <a:solidFill>
                <a:srgbClr val="FFFFFF"/>
              </a:solidFill>
              <a:latin typeface="Arial"/>
              <a:ea typeface="Arial"/>
              <a:cs typeface="Arial"/>
              <a:sym typeface="Arial"/>
            </a:endParaRPr>
          </a:p>
        </p:txBody>
      </p:sp>
      <p:sp>
        <p:nvSpPr>
          <p:cNvPr id="448" name="Shape 448"/>
          <p:cNvSpPr txBox="1">
            <a:spLocks noGrp="1"/>
          </p:cNvSpPr>
          <p:nvPr>
            <p:ph type="sldNum" idx="12"/>
          </p:nvPr>
        </p:nvSpPr>
        <p:spPr>
          <a:xfrm>
            <a:off x="6553200" y="6356351"/>
            <a:ext cx="2133599"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lang="en-US" sz="1400" b="0" i="0" u="none" strike="noStrike" cap="none">
              <a:solidFill>
                <a:srgbClr val="000000"/>
              </a:solidFill>
              <a:latin typeface="Arial"/>
              <a:ea typeface="Arial"/>
              <a:cs typeface="Arial"/>
              <a:sym typeface="Arial"/>
            </a:endParaRPr>
          </a:p>
        </p:txBody>
      </p:sp>
      <p:grpSp>
        <p:nvGrpSpPr>
          <p:cNvPr id="449" name="Shape 449"/>
          <p:cNvGrpSpPr/>
          <p:nvPr/>
        </p:nvGrpSpPr>
        <p:grpSpPr>
          <a:xfrm>
            <a:off x="954791" y="1691205"/>
            <a:ext cx="7055151" cy="4173385"/>
            <a:chOff x="1691005" y="1066566"/>
            <a:chExt cx="6625800" cy="4444500"/>
          </a:xfrm>
        </p:grpSpPr>
        <p:sp>
          <p:nvSpPr>
            <p:cNvPr id="450" name="Shape 450"/>
            <p:cNvSpPr/>
            <p:nvPr/>
          </p:nvSpPr>
          <p:spPr>
            <a:xfrm>
              <a:off x="1691005" y="1066566"/>
              <a:ext cx="6625800" cy="4444500"/>
            </a:xfrm>
            <a:prstGeom prst="rect">
              <a:avLst/>
            </a:prstGeom>
            <a:solidFill>
              <a:srgbClr val="C0C0C0"/>
            </a:solidFill>
            <a:ln w="31750"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bin"/>
                <a:ea typeface="Cabin"/>
                <a:cs typeface="Cabin"/>
                <a:sym typeface="Cabin"/>
              </a:endParaRPr>
            </a:p>
          </p:txBody>
        </p:sp>
        <p:sp>
          <p:nvSpPr>
            <p:cNvPr id="451" name="Shape 451"/>
            <p:cNvSpPr txBox="1"/>
            <p:nvPr/>
          </p:nvSpPr>
          <p:spPr>
            <a:xfrm>
              <a:off x="3591007" y="1270091"/>
              <a:ext cx="4325700" cy="542699"/>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Comic Sans MS"/>
                <a:buNone/>
              </a:pPr>
              <a:r>
                <a:rPr lang="en-US" sz="1400" b="0" i="0" u="none" strike="noStrike" cap="none">
                  <a:solidFill>
                    <a:schemeClr val="dk1"/>
                  </a:solidFill>
                  <a:latin typeface="Comic Sans MS"/>
                  <a:ea typeface="Comic Sans MS"/>
                  <a:cs typeface="Comic Sans MS"/>
                  <a:sym typeface="Comic Sans MS"/>
                </a:rPr>
                <a:t>Individual Think Time</a:t>
              </a:r>
            </a:p>
            <a:p>
              <a:pPr marL="0" marR="0" lvl="0" indent="0" algn="ctr" rtl="0">
                <a:lnSpc>
                  <a:spcPct val="115000"/>
                </a:lnSpc>
                <a:spcBef>
                  <a:spcPts val="0"/>
                </a:spcBef>
                <a:spcAft>
                  <a:spcPts val="0"/>
                </a:spcAft>
                <a:buClr>
                  <a:schemeClr val="dk1"/>
                </a:buClr>
                <a:buSzPct val="25000"/>
                <a:buFont typeface="Comic Sans MS"/>
                <a:buNone/>
              </a:pPr>
              <a:r>
                <a:rPr lang="en-US" sz="1400" b="0" i="0" u="none" strike="noStrike" cap="none">
                  <a:solidFill>
                    <a:schemeClr val="dk1"/>
                  </a:solidFill>
                  <a:latin typeface="Comic Sans MS"/>
                  <a:ea typeface="Comic Sans MS"/>
                  <a:cs typeface="Comic Sans MS"/>
                  <a:sym typeface="Comic Sans MS"/>
                </a:rPr>
                <a:t>Group Think Time </a:t>
              </a:r>
            </a:p>
          </p:txBody>
        </p:sp>
        <p:sp>
          <p:nvSpPr>
            <p:cNvPr id="452" name="Shape 452"/>
            <p:cNvSpPr txBox="1"/>
            <p:nvPr/>
          </p:nvSpPr>
          <p:spPr>
            <a:xfrm>
              <a:off x="1881589" y="2854115"/>
              <a:ext cx="6035099" cy="12717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Comic Sans MS"/>
                <a:buNone/>
              </a:pPr>
              <a:r>
                <a:rPr lang="en-US" sz="2400" b="0" i="0" u="none" strike="noStrike" cap="none">
                  <a:solidFill>
                    <a:schemeClr val="dk1"/>
                  </a:solidFill>
                  <a:latin typeface="Comic Sans MS"/>
                  <a:ea typeface="Comic Sans MS"/>
                  <a:cs typeface="Comic Sans MS"/>
                  <a:sym typeface="Comic Sans MS"/>
                </a:rPr>
                <a:t>Sharing some idea with the whole group</a:t>
              </a:r>
            </a:p>
          </p:txBody>
        </p:sp>
        <p:sp>
          <p:nvSpPr>
            <p:cNvPr id="453" name="Shape 453"/>
            <p:cNvSpPr txBox="1"/>
            <p:nvPr/>
          </p:nvSpPr>
          <p:spPr>
            <a:xfrm>
              <a:off x="3059415" y="4516241"/>
              <a:ext cx="5072699" cy="8520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Comic Sans MS"/>
                <a:buNone/>
              </a:pPr>
              <a:r>
                <a:rPr lang="en-US" sz="1800" b="0" i="0" u="none" strike="noStrike" cap="none">
                  <a:solidFill>
                    <a:schemeClr val="dk1"/>
                  </a:solidFill>
                  <a:latin typeface="Comic Sans MS"/>
                  <a:ea typeface="Comic Sans MS"/>
                  <a:cs typeface="Comic Sans MS"/>
                  <a:sym typeface="Comic Sans MS"/>
                </a:rPr>
                <a:t>Summary of the mathematically valid conclusion agreed upon by the class</a:t>
              </a:r>
            </a:p>
          </p:txBody>
        </p:sp>
        <p:sp>
          <p:nvSpPr>
            <p:cNvPr id="454" name="Shape 454"/>
            <p:cNvSpPr/>
            <p:nvPr/>
          </p:nvSpPr>
          <p:spPr>
            <a:xfrm>
              <a:off x="1777168" y="4302453"/>
              <a:ext cx="1183800" cy="1136099"/>
            </a:xfrm>
            <a:prstGeom prst="verticalScroll">
              <a:avLst>
                <a:gd name="adj" fmla="val 12500"/>
              </a:avLst>
            </a:prstGeom>
            <a:gradFill>
              <a:gsLst>
                <a:gs pos="0">
                  <a:srgbClr val="FFFFFF"/>
                </a:gs>
                <a:gs pos="100000">
                  <a:srgbClr val="FF6600"/>
                </a:gs>
              </a:gsLst>
              <a:path path="circle">
                <a:fillToRect l="50000" t="50000" r="50000" b="50000"/>
              </a:path>
              <a:tileRect/>
            </a:gra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bin"/>
                <a:ea typeface="Cabin"/>
                <a:cs typeface="Cabin"/>
                <a:sym typeface="Cabin"/>
              </a:endParaRPr>
            </a:p>
          </p:txBody>
        </p:sp>
        <p:sp>
          <p:nvSpPr>
            <p:cNvPr id="455" name="Shape 455"/>
            <p:cNvSpPr txBox="1"/>
            <p:nvPr/>
          </p:nvSpPr>
          <p:spPr>
            <a:xfrm>
              <a:off x="1788851" y="4520967"/>
              <a:ext cx="1182900" cy="984600"/>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llerta"/>
                <a:buNone/>
              </a:pPr>
              <a:r>
                <a:rPr lang="en-US" sz="1200" b="0" i="0" u="none" strike="noStrike" cap="none">
                  <a:solidFill>
                    <a:schemeClr val="dk1"/>
                  </a:solidFill>
                  <a:latin typeface="Allerta"/>
                  <a:ea typeface="Allerta"/>
                  <a:cs typeface="Allerta"/>
                  <a:sym typeface="Allerta"/>
                </a:rPr>
                <a:t>We Understand</a:t>
              </a:r>
            </a:p>
          </p:txBody>
        </p:sp>
        <p:sp>
          <p:nvSpPr>
            <p:cNvPr id="456" name="Shape 456"/>
            <p:cNvSpPr/>
            <p:nvPr/>
          </p:nvSpPr>
          <p:spPr>
            <a:xfrm>
              <a:off x="2139351" y="1194362"/>
              <a:ext cx="1051499" cy="556198"/>
            </a:xfrm>
            <a:prstGeom prst="cloudCallout">
              <a:avLst>
                <a:gd name="adj1" fmla="val 70519"/>
                <a:gd name="adj2" fmla="val 41269"/>
              </a:avLst>
            </a:prstGeom>
            <a:gradFill>
              <a:gsLst>
                <a:gs pos="0">
                  <a:srgbClr val="FFFFFF"/>
                </a:gs>
                <a:gs pos="100000">
                  <a:srgbClr val="3366FF"/>
                </a:gs>
              </a:gsLst>
              <a:path path="circle">
                <a:fillToRect l="50000" t="50000" r="50000" b="50000"/>
              </a:path>
              <a:tileRect/>
            </a:gra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Think</a:t>
              </a:r>
            </a:p>
          </p:txBody>
        </p:sp>
        <p:sp>
          <p:nvSpPr>
            <p:cNvPr id="457" name="Shape 457"/>
            <p:cNvSpPr/>
            <p:nvPr/>
          </p:nvSpPr>
          <p:spPr>
            <a:xfrm>
              <a:off x="2150306" y="2114957"/>
              <a:ext cx="1172098" cy="556199"/>
            </a:xfrm>
            <a:prstGeom prst="wedgeEllipseCallout">
              <a:avLst>
                <a:gd name="adj1" fmla="val 27069"/>
                <a:gd name="adj2" fmla="val 73690"/>
              </a:avLst>
            </a:prstGeom>
            <a:gradFill>
              <a:gsLst>
                <a:gs pos="0">
                  <a:srgbClr val="FFFFFF"/>
                </a:gs>
                <a:gs pos="100000">
                  <a:srgbClr val="FF0000"/>
                </a:gs>
              </a:gsLst>
              <a:path path="circle">
                <a:fillToRect l="50000" t="50000" r="50000" b="50000"/>
              </a:path>
              <a:tileRect/>
            </a:gradFill>
            <a:ln w="19050"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Talk Idea</a:t>
              </a:r>
            </a:p>
          </p:txBody>
        </p:sp>
        <p:sp>
          <p:nvSpPr>
            <p:cNvPr id="458" name="Shape 458"/>
            <p:cNvSpPr/>
            <p:nvPr/>
          </p:nvSpPr>
          <p:spPr>
            <a:xfrm>
              <a:off x="6213916" y="2114957"/>
              <a:ext cx="1172100" cy="556199"/>
            </a:xfrm>
            <a:prstGeom prst="wedgeEllipseCallout">
              <a:avLst>
                <a:gd name="adj1" fmla="val 27069"/>
                <a:gd name="adj2" fmla="val 73690"/>
              </a:avLst>
            </a:prstGeom>
            <a:gradFill>
              <a:gsLst>
                <a:gs pos="0">
                  <a:srgbClr val="FFFFFF"/>
                </a:gs>
                <a:gs pos="100000">
                  <a:srgbClr val="FFFF00"/>
                </a:gs>
              </a:gsLst>
              <a:path path="circle">
                <a:fillToRect l="50000" t="50000" r="50000" b="50000"/>
              </a:path>
              <a:tileRect/>
            </a:gradFill>
            <a:ln w="19050"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Talk Idea</a:t>
              </a:r>
            </a:p>
          </p:txBody>
        </p:sp>
        <p:sp>
          <p:nvSpPr>
            <p:cNvPr id="459" name="Shape 459"/>
            <p:cNvSpPr/>
            <p:nvPr/>
          </p:nvSpPr>
          <p:spPr>
            <a:xfrm>
              <a:off x="4253307" y="2114957"/>
              <a:ext cx="1172100" cy="556199"/>
            </a:xfrm>
            <a:prstGeom prst="wedgeEllipseCallout">
              <a:avLst>
                <a:gd name="adj1" fmla="val 27069"/>
                <a:gd name="adj2" fmla="val 73690"/>
              </a:avLst>
            </a:prstGeom>
            <a:gradFill>
              <a:gsLst>
                <a:gs pos="0">
                  <a:srgbClr val="FFFFFF"/>
                </a:gs>
                <a:gs pos="100000">
                  <a:srgbClr val="008000"/>
                </a:gs>
              </a:gsLst>
              <a:path path="circle">
                <a:fillToRect l="50000" t="50000" r="50000" b="50000"/>
              </a:path>
              <a:tileRect/>
            </a:gradFill>
            <a:ln w="19050"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Talk Idea</a:t>
              </a:r>
            </a:p>
          </p:txBody>
        </p:sp>
      </p:grpSp>
      <p:sp>
        <p:nvSpPr>
          <p:cNvPr id="460" name="Shape 460"/>
          <p:cNvSpPr txBox="1"/>
          <p:nvPr/>
        </p:nvSpPr>
        <p:spPr>
          <a:xfrm>
            <a:off x="1330800" y="5935375"/>
            <a:ext cx="6482399" cy="635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bin"/>
              <a:buNone/>
            </a:pPr>
            <a:r>
              <a:rPr lang="en-US" sz="1200" b="0" i="1" u="none" strike="noStrike" cap="none">
                <a:solidFill>
                  <a:schemeClr val="dk1"/>
                </a:solidFill>
                <a:latin typeface="Cabin"/>
                <a:ea typeface="Cabin"/>
                <a:cs typeface="Cabin"/>
                <a:sym typeface="Cabin"/>
              </a:rPr>
              <a:t>Exploring Shape Games: Geometry with Imi and Zani</a:t>
            </a:r>
            <a:r>
              <a:rPr lang="en-US" sz="1200" b="0" i="0" u="none" strike="noStrike" cap="none">
                <a:solidFill>
                  <a:schemeClr val="dk1"/>
                </a:solidFill>
                <a:latin typeface="Cabin"/>
                <a:ea typeface="Cabin"/>
                <a:cs typeface="Cabin"/>
                <a:sym typeface="Cabin"/>
              </a:rPr>
              <a:t>, by M. K. Gavin,</a:t>
            </a:r>
            <a:r>
              <a:rPr lang="en-US" sz="1200" b="0" i="1" u="none" strike="noStrike" cap="none">
                <a:solidFill>
                  <a:schemeClr val="dk1"/>
                </a:solidFill>
                <a:latin typeface="Cabin"/>
                <a:ea typeface="Cabin"/>
                <a:cs typeface="Cabin"/>
                <a:sym typeface="Cabin"/>
              </a:rPr>
              <a:t> </a:t>
            </a:r>
            <a:r>
              <a:rPr lang="en-US" sz="1200" b="0" i="0" u="none" strike="noStrike" cap="none">
                <a:solidFill>
                  <a:schemeClr val="dk1"/>
                </a:solidFill>
                <a:latin typeface="Cabin"/>
                <a:ea typeface="Cabin"/>
                <a:cs typeface="Cabin"/>
                <a:sym typeface="Cabin"/>
              </a:rPr>
              <a:t>T. M. Casa, S. H. Chapin, and L. J. Sheffield. Copyright © 2012, by Kendall Hunt Publishing Company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457200" y="272215"/>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endParaRPr sz="3870" dirty="0">
              <a:solidFill>
                <a:srgbClr val="F3F3F3"/>
              </a:solidFill>
              <a:latin typeface="Cabin"/>
              <a:ea typeface="Cabin"/>
              <a:cs typeface="Cabin"/>
              <a:sym typeface="Cabin"/>
            </a:endParaRPr>
          </a:p>
          <a:p>
            <a:pPr marL="0" marR="0" lvl="0" indent="0" algn="ctr" rtl="0">
              <a:lnSpc>
                <a:spcPct val="100000"/>
              </a:lnSpc>
              <a:spcBef>
                <a:spcPts val="0"/>
              </a:spcBef>
              <a:spcAft>
                <a:spcPts val="0"/>
              </a:spcAft>
              <a:buClr>
                <a:srgbClr val="FFFFFF"/>
              </a:buClr>
              <a:buSzPct val="25000"/>
              <a:buFont typeface="Arial"/>
              <a:buNone/>
            </a:pPr>
            <a:r>
              <a:rPr lang="en-US" sz="4800" dirty="0">
                <a:solidFill>
                  <a:srgbClr val="F3F3F3"/>
                </a:solidFill>
                <a:latin typeface="Cabin"/>
                <a:ea typeface="Cabin"/>
                <a:cs typeface="Cabin"/>
                <a:sym typeface="Cabin"/>
              </a:rPr>
              <a:t>Break Time: </a:t>
            </a:r>
            <a:r>
              <a:rPr lang="en-US" sz="4800" b="1" i="1" dirty="0">
                <a:solidFill>
                  <a:srgbClr val="F3F3F3"/>
                </a:solidFill>
              </a:rPr>
              <a:t>10</a:t>
            </a:r>
            <a:r>
              <a:rPr lang="en-US" sz="4800" b="1" i="1" dirty="0" smtClean="0">
                <a:solidFill>
                  <a:srgbClr val="F3F3F3"/>
                </a:solidFill>
              </a:rPr>
              <a:t>:20-</a:t>
            </a:r>
            <a:r>
              <a:rPr lang="en-US" sz="4800" b="1" i="1" dirty="0">
                <a:solidFill>
                  <a:srgbClr val="F3F3F3"/>
                </a:solidFill>
              </a:rPr>
              <a:t>10</a:t>
            </a:r>
            <a:r>
              <a:rPr lang="en-US" sz="4800" b="1" i="1" dirty="0" smtClean="0">
                <a:solidFill>
                  <a:srgbClr val="F3F3F3"/>
                </a:solidFill>
              </a:rPr>
              <a:t>:30</a:t>
            </a:r>
            <a:endParaRPr lang="en-US" sz="4800" b="1" i="1" dirty="0">
              <a:solidFill>
                <a:srgbClr val="F3F3F3"/>
              </a:solidFill>
            </a:endParaRPr>
          </a:p>
          <a:p>
            <a:pPr marL="0" marR="0" lvl="0" indent="0" algn="l" rtl="0">
              <a:lnSpc>
                <a:spcPct val="100000"/>
              </a:lnSpc>
              <a:spcBef>
                <a:spcPts val="0"/>
              </a:spcBef>
              <a:spcAft>
                <a:spcPts val="0"/>
              </a:spcAft>
              <a:buClr>
                <a:srgbClr val="FFFFFF"/>
              </a:buClr>
              <a:buSzPct val="25000"/>
              <a:buFont typeface="Arial"/>
              <a:buNone/>
            </a:pPr>
            <a:endParaRPr sz="4400" b="0" i="0" u="none" strike="noStrike" cap="none" dirty="0">
              <a:solidFill>
                <a:srgbClr val="FFFFFF"/>
              </a:solidFill>
              <a:latin typeface="Arial"/>
              <a:ea typeface="Arial"/>
              <a:cs typeface="Arial"/>
              <a:sym typeface="Arial"/>
            </a:endParaRPr>
          </a:p>
        </p:txBody>
      </p:sp>
      <p:sp>
        <p:nvSpPr>
          <p:cNvPr id="467" name="Shape 467"/>
          <p:cNvSpPr txBox="1">
            <a:spLocks noGrp="1"/>
          </p:cNvSpPr>
          <p:nvPr>
            <p:ph type="sldNum" idx="12"/>
          </p:nvPr>
        </p:nvSpPr>
        <p:spPr>
          <a:xfrm>
            <a:off x="6553200" y="6356351"/>
            <a:ext cx="2133599"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lang="en-US" sz="1400" b="0" i="0" u="none" strike="noStrike" cap="none">
              <a:solidFill>
                <a:srgbClr val="000000"/>
              </a:solidFill>
              <a:latin typeface="Arial"/>
              <a:ea typeface="Arial"/>
              <a:cs typeface="Arial"/>
              <a:sym typeface="Arial"/>
            </a:endParaRPr>
          </a:p>
        </p:txBody>
      </p:sp>
      <p:pic>
        <p:nvPicPr>
          <p:cNvPr id="468" name="Shape 468"/>
          <p:cNvPicPr preferRelativeResize="0"/>
          <p:nvPr/>
        </p:nvPicPr>
        <p:blipFill>
          <a:blip r:embed="rId3">
            <a:alphaModFix/>
          </a:blip>
          <a:stretch>
            <a:fillRect/>
          </a:stretch>
        </p:blipFill>
        <p:spPr>
          <a:xfrm>
            <a:off x="2682037" y="1765625"/>
            <a:ext cx="3779925" cy="44099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75165"/>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4000" b="0" i="0" u="none" strike="noStrike" cap="none" dirty="0">
                <a:solidFill>
                  <a:srgbClr val="FFFFFF"/>
                </a:solidFill>
                <a:sym typeface="Arial"/>
              </a:rPr>
              <a:t>Brainstorm:</a:t>
            </a:r>
          </a:p>
          <a:p>
            <a:pPr marL="0" marR="0" lvl="0" indent="0" algn="ctr" rtl="0">
              <a:lnSpc>
                <a:spcPct val="100000"/>
              </a:lnSpc>
              <a:spcBef>
                <a:spcPts val="0"/>
              </a:spcBef>
              <a:spcAft>
                <a:spcPts val="0"/>
              </a:spcAft>
              <a:buClr>
                <a:srgbClr val="FFFFFF"/>
              </a:buClr>
              <a:buSzPct val="25000"/>
              <a:buFont typeface="Arial"/>
              <a:buNone/>
            </a:pPr>
            <a:r>
              <a:rPr lang="en-US" sz="4000" dirty="0">
                <a:solidFill>
                  <a:schemeClr val="lt1"/>
                </a:solidFill>
              </a:rPr>
              <a:t>PollsEverywhere.com</a:t>
            </a:r>
          </a:p>
        </p:txBody>
      </p:sp>
      <p:sp>
        <p:nvSpPr>
          <p:cNvPr id="292" name="Shape 292"/>
          <p:cNvSpPr txBox="1">
            <a:spLocks noGrp="1"/>
          </p:cNvSpPr>
          <p:nvPr>
            <p:ph type="body" idx="1"/>
          </p:nvPr>
        </p:nvSpPr>
        <p:spPr>
          <a:xfrm>
            <a:off x="457200" y="2201275"/>
            <a:ext cx="8229600" cy="3983100"/>
          </a:xfrm>
          <a:prstGeom prst="rect">
            <a:avLst/>
          </a:prstGeom>
          <a:noFill/>
          <a:ln>
            <a:noFill/>
          </a:ln>
        </p:spPr>
        <p:txBody>
          <a:bodyPr lIns="91425" tIns="91425" rIns="91425" bIns="91425" anchor="t" anchorCtr="0">
            <a:noAutofit/>
          </a:bodyPr>
          <a:lstStyle/>
          <a:p>
            <a:pPr marL="342900" marR="0" lvl="0" indent="-228600" algn="l" rtl="0">
              <a:lnSpc>
                <a:spcPct val="100000"/>
              </a:lnSpc>
              <a:spcBef>
                <a:spcPts val="0"/>
              </a:spcBef>
              <a:spcAft>
                <a:spcPts val="0"/>
              </a:spcAft>
              <a:buClr>
                <a:schemeClr val="dk1"/>
              </a:buClr>
              <a:buSzPct val="25000"/>
              <a:buFont typeface="Arial"/>
              <a:buNone/>
            </a:pPr>
            <a:r>
              <a:rPr lang="en-US" sz="3000" b="0" i="1" u="none" strike="noStrike" cap="none" dirty="0">
                <a:solidFill>
                  <a:schemeClr val="dk1"/>
                </a:solidFill>
                <a:latin typeface="Arial"/>
                <a:ea typeface="Arial"/>
                <a:cs typeface="Arial"/>
                <a:sym typeface="Arial"/>
              </a:rPr>
              <a:t>What </a:t>
            </a:r>
            <a:r>
              <a:rPr lang="en-US" sz="3000" b="0" i="1" u="none" strike="noStrike" cap="none" dirty="0" smtClean="0">
                <a:solidFill>
                  <a:schemeClr val="dk1"/>
                </a:solidFill>
                <a:latin typeface="Arial"/>
                <a:ea typeface="Arial"/>
                <a:cs typeface="Arial"/>
                <a:sym typeface="Arial"/>
              </a:rPr>
              <a:t>classroom norms support </a:t>
            </a:r>
            <a:r>
              <a:rPr lang="en-US" sz="3000" b="0" i="1" u="none" strike="noStrike" cap="none" dirty="0">
                <a:solidFill>
                  <a:schemeClr val="dk1"/>
                </a:solidFill>
                <a:latin typeface="Arial"/>
                <a:ea typeface="Arial"/>
                <a:cs typeface="Arial"/>
                <a:sym typeface="Arial"/>
              </a:rPr>
              <a:t>a culture of thinking and mathematical argumentation?</a:t>
            </a:r>
          </a:p>
          <a:p>
            <a:pPr marL="0" lvl="0" indent="0" rtl="0">
              <a:spcBef>
                <a:spcPts val="0"/>
              </a:spcBef>
              <a:buClr>
                <a:schemeClr val="dk1"/>
              </a:buClr>
              <a:buSzPct val="25000"/>
              <a:buFont typeface="Arial"/>
              <a:buNone/>
            </a:pPr>
            <a:r>
              <a:rPr lang="en-US" sz="2400" b="1" dirty="0"/>
              <a:t> </a:t>
            </a:r>
            <a:endParaRPr lang="en-US" sz="2400" b="1" dirty="0" smtClean="0"/>
          </a:p>
          <a:p>
            <a:pPr marL="0" lvl="0" indent="0" rtl="0">
              <a:spcBef>
                <a:spcPts val="0"/>
              </a:spcBef>
              <a:buClr>
                <a:schemeClr val="dk1"/>
              </a:buClr>
              <a:buSzPct val="25000"/>
              <a:buFont typeface="Arial"/>
              <a:buNone/>
            </a:pPr>
            <a:endParaRPr lang="en-US" sz="2400" b="1" dirty="0"/>
          </a:p>
          <a:p>
            <a:pPr marL="0" lvl="0" indent="0" rtl="0">
              <a:spcBef>
                <a:spcPts val="0"/>
              </a:spcBef>
              <a:buClr>
                <a:schemeClr val="dk1"/>
              </a:buClr>
              <a:buSzPct val="25000"/>
              <a:buFont typeface="Arial"/>
              <a:buNone/>
            </a:pPr>
            <a:r>
              <a:rPr lang="en-US" sz="2400" b="1" dirty="0"/>
              <a:t>Please use your cell phone to respond to the poll:</a:t>
            </a:r>
          </a:p>
          <a:p>
            <a:pPr marL="0" lvl="0" indent="0" rtl="0">
              <a:spcBef>
                <a:spcPts val="0"/>
              </a:spcBef>
              <a:buClr>
                <a:schemeClr val="dk1"/>
              </a:buClr>
              <a:buSzPct val="25000"/>
              <a:buFont typeface="Arial"/>
              <a:buNone/>
            </a:pPr>
            <a:endParaRPr sz="2400" b="1" dirty="0"/>
          </a:p>
          <a:p>
            <a:pPr lvl="0" indent="114300" rtl="0">
              <a:spcBef>
                <a:spcPts val="0"/>
              </a:spcBef>
              <a:buClr>
                <a:schemeClr val="dk1"/>
              </a:buClr>
              <a:buSzPct val="25000"/>
              <a:buFont typeface="Arial"/>
              <a:buNone/>
            </a:pPr>
            <a:r>
              <a:rPr lang="en-US" u="sng" dirty="0">
                <a:solidFill>
                  <a:schemeClr val="hlink"/>
                </a:solidFill>
                <a:hlinkClick r:id="rId3"/>
              </a:rPr>
              <a:t>https://www.polleverywhere.com/free_text_polls/J9jrRHoiLKAfFpV</a:t>
            </a:r>
            <a:r>
              <a:rPr lang="en-US" dirty="0"/>
              <a:t> </a:t>
            </a:r>
          </a:p>
          <a:p>
            <a:pPr marL="0" lvl="0" indent="0" rtl="0">
              <a:spcBef>
                <a:spcPts val="0"/>
              </a:spcBef>
              <a:buClr>
                <a:schemeClr val="dk1"/>
              </a:buClr>
              <a:buSzPct val="25000"/>
              <a:buFont typeface="Arial"/>
              <a:buNone/>
            </a:pPr>
            <a:endParaRPr sz="2400" b="1" dirty="0"/>
          </a:p>
          <a:p>
            <a:pPr marL="0" lvl="0" indent="0" rtl="0">
              <a:spcBef>
                <a:spcPts val="0"/>
              </a:spcBef>
              <a:buClr>
                <a:schemeClr val="dk1"/>
              </a:buClr>
              <a:buSzPct val="25000"/>
              <a:buFont typeface="Arial"/>
              <a:buNone/>
            </a:pPr>
            <a:endParaRPr sz="2400" b="1" dirty="0"/>
          </a:p>
          <a:p>
            <a:pPr marL="342900" marR="0" lvl="0" indent="-228600" algn="l" rtl="0">
              <a:lnSpc>
                <a:spcPct val="100000"/>
              </a:lnSpc>
              <a:spcBef>
                <a:spcPts val="0"/>
              </a:spcBef>
              <a:spcAft>
                <a:spcPts val="0"/>
              </a:spcAft>
              <a:buClr>
                <a:schemeClr val="dk1"/>
              </a:buClr>
              <a:buSzPct val="25000"/>
              <a:buFont typeface="Arial"/>
              <a:buNone/>
            </a:pPr>
            <a:endParaRPr sz="3000" dirty="0"/>
          </a:p>
        </p:txBody>
      </p:sp>
      <p:sp>
        <p:nvSpPr>
          <p:cNvPr id="293" name="Shape 293"/>
          <p:cNvSpPr txBox="1">
            <a:spLocks noGrp="1"/>
          </p:cNvSpPr>
          <p:nvPr>
            <p:ph type="sldNum" idx="12"/>
          </p:nvPr>
        </p:nvSpPr>
        <p:spPr>
          <a:xfrm>
            <a:off x="6553200" y="6356351"/>
            <a:ext cx="2133599"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lang="en-US" sz="1400" b="0" i="0" u="none" strike="noStrike" cap="none">
              <a:solidFill>
                <a:srgbClr val="000000"/>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our Community Agreements</a:t>
            </a:r>
            <a:endParaRPr lang="en-US" dirty="0"/>
          </a:p>
        </p:txBody>
      </p:sp>
      <p:sp>
        <p:nvSpPr>
          <p:cNvPr id="5" name="Text Placeholder 4"/>
          <p:cNvSpPr>
            <a:spLocks noGrp="1"/>
          </p:cNvSpPr>
          <p:nvPr>
            <p:ph type="body" idx="2"/>
          </p:nvPr>
        </p:nvSpPr>
        <p:spPr>
          <a:xfrm>
            <a:off x="457200" y="1718235"/>
            <a:ext cx="4040187" cy="4407398"/>
          </a:xfrm>
        </p:spPr>
        <p:txBody>
          <a:bodyPr/>
          <a:lstStyle/>
          <a:p>
            <a:r>
              <a:rPr lang="en-US" sz="2400" dirty="0" smtClean="0"/>
              <a:t>Judgment </a:t>
            </a:r>
            <a:r>
              <a:rPr lang="en-US" sz="2400" dirty="0"/>
              <a:t>Free Zone</a:t>
            </a:r>
          </a:p>
          <a:p>
            <a:r>
              <a:rPr lang="en-US" sz="2400" dirty="0"/>
              <a:t>Stay focused. Be present and engaged</a:t>
            </a:r>
          </a:p>
          <a:p>
            <a:r>
              <a:rPr lang="en-US" sz="2400" dirty="0"/>
              <a:t>Be on time and stay on task</a:t>
            </a:r>
          </a:p>
          <a:p>
            <a:r>
              <a:rPr lang="en-US" sz="2400" dirty="0"/>
              <a:t>Respect others’ opinions/thoughts</a:t>
            </a:r>
          </a:p>
          <a:p>
            <a:r>
              <a:rPr lang="en-US" sz="2400" dirty="0"/>
              <a:t>Leave your cell phones alone (be present)</a:t>
            </a:r>
          </a:p>
          <a:p>
            <a:r>
              <a:rPr lang="en-US" sz="2400" dirty="0"/>
              <a:t>Listen Attentively</a:t>
            </a:r>
          </a:p>
          <a:p>
            <a:r>
              <a:rPr lang="en-US" sz="2400" dirty="0"/>
              <a:t>Stay </a:t>
            </a:r>
            <a:r>
              <a:rPr lang="en-US" sz="2400" dirty="0" smtClean="0"/>
              <a:t>Positive</a:t>
            </a:r>
            <a:endParaRPr lang="en-US" sz="2400" dirty="0"/>
          </a:p>
          <a:p>
            <a:endParaRPr lang="en-US" sz="2400" dirty="0"/>
          </a:p>
        </p:txBody>
      </p:sp>
      <p:sp>
        <p:nvSpPr>
          <p:cNvPr id="7" name="Text Placeholder 6"/>
          <p:cNvSpPr>
            <a:spLocks noGrp="1"/>
          </p:cNvSpPr>
          <p:nvPr>
            <p:ph type="body" idx="4"/>
          </p:nvPr>
        </p:nvSpPr>
        <p:spPr>
          <a:xfrm>
            <a:off x="4928908" y="1733176"/>
            <a:ext cx="4041774" cy="4392457"/>
          </a:xfrm>
        </p:spPr>
        <p:txBody>
          <a:bodyPr/>
          <a:lstStyle/>
          <a:p>
            <a:r>
              <a:rPr lang="en-US" sz="2400" dirty="0" smtClean="0"/>
              <a:t>Stay engaged</a:t>
            </a:r>
          </a:p>
          <a:p>
            <a:r>
              <a:rPr lang="en-US" sz="2400" dirty="0" smtClean="0"/>
              <a:t>“Vegas” Rule</a:t>
            </a:r>
          </a:p>
          <a:p>
            <a:r>
              <a:rPr lang="en-US" sz="2400" dirty="0" smtClean="0"/>
              <a:t>Encourage risk taking</a:t>
            </a:r>
          </a:p>
          <a:p>
            <a:r>
              <a:rPr lang="en-US" sz="2400" dirty="0" smtClean="0"/>
              <a:t>Be positive</a:t>
            </a:r>
          </a:p>
          <a:p>
            <a:r>
              <a:rPr lang="en-US" sz="2400" dirty="0" smtClean="0"/>
              <a:t>Be respectful of each other</a:t>
            </a:r>
          </a:p>
          <a:p>
            <a:r>
              <a:rPr lang="en-US" sz="2400" dirty="0" smtClean="0"/>
              <a:t>Be positive and encouraging</a:t>
            </a:r>
          </a:p>
          <a:p>
            <a:r>
              <a:rPr lang="en-US" sz="2400" dirty="0" smtClean="0"/>
              <a:t>The “Photo Album” rule</a:t>
            </a:r>
            <a:endParaRPr lang="en-US" sz="2400"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20</a:t>
            </a:fld>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199254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p:nvPr/>
        </p:nvSpPr>
        <p:spPr>
          <a:xfrm>
            <a:off x="0" y="663020"/>
            <a:ext cx="8593199" cy="4206900"/>
          </a:xfrm>
          <a:prstGeom prst="cloudCallout">
            <a:avLst>
              <a:gd name="adj1" fmla="val 45338"/>
              <a:gd name="adj2" fmla="val 74333"/>
            </a:avLst>
          </a:prstGeom>
          <a:gradFill>
            <a:gsLst>
              <a:gs pos="0">
                <a:srgbClr val="FFFFFF"/>
              </a:gs>
              <a:gs pos="100000">
                <a:srgbClr val="3366FF"/>
              </a:gs>
            </a:gsLst>
            <a:path path="circle">
              <a:fillToRect l="50000" t="50000" r="50000" b="50000"/>
            </a:path>
            <a:tileRect/>
          </a:gra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2000" b="0" i="0" u="none" strike="noStrike" cap="none">
                <a:solidFill>
                  <a:schemeClr val="dk1"/>
                </a:solidFill>
                <a:latin typeface="Arial"/>
                <a:ea typeface="Arial"/>
                <a:cs typeface="Arial"/>
                <a:sym typeface="Arial"/>
              </a:rPr>
              <a:t>Think</a:t>
            </a:r>
          </a:p>
        </p:txBody>
      </p:sp>
      <p:pic>
        <p:nvPicPr>
          <p:cNvPr id="482" name="Shape 482"/>
          <p:cNvPicPr preferRelativeResize="0"/>
          <p:nvPr/>
        </p:nvPicPr>
        <p:blipFill rotWithShape="1">
          <a:blip r:embed="rId3">
            <a:alphaModFix/>
          </a:blip>
          <a:srcRect/>
          <a:stretch/>
        </p:blipFill>
        <p:spPr>
          <a:xfrm>
            <a:off x="8359134" y="6085541"/>
            <a:ext cx="772499" cy="7724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457200" y="304802"/>
            <a:ext cx="8229600" cy="15125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b="0" i="0" u="none" strike="noStrike" cap="none" dirty="0">
                <a:solidFill>
                  <a:srgbClr val="F3F3F3"/>
                </a:solidFill>
                <a:latin typeface="Arial" panose="020B0604020202020204" pitchFamily="34" charset="0"/>
                <a:ea typeface="Cabin"/>
                <a:cs typeface="Arial" panose="020B0604020202020204" pitchFamily="34" charset="0"/>
                <a:sym typeface="Cabin"/>
              </a:rPr>
              <a:t>Chain of Flowers </a:t>
            </a:r>
          </a:p>
          <a:p>
            <a:pPr marL="0" marR="0" lvl="0" indent="0" algn="ctr" rtl="0">
              <a:lnSpc>
                <a:spcPct val="100000"/>
              </a:lnSpc>
              <a:spcBef>
                <a:spcPts val="0"/>
              </a:spcBef>
              <a:spcAft>
                <a:spcPts val="0"/>
              </a:spcAft>
              <a:buClr>
                <a:srgbClr val="FFFFFF"/>
              </a:buClr>
              <a:buSzPct val="25000"/>
              <a:buFont typeface="Arial"/>
              <a:buNone/>
            </a:pPr>
            <a:r>
              <a:rPr lang="en-US" b="0" i="0" u="none" strike="noStrike" cap="none" dirty="0">
                <a:solidFill>
                  <a:srgbClr val="F3F3F3"/>
                </a:solidFill>
                <a:latin typeface="Arial" panose="020B0604020202020204" pitchFamily="34" charset="0"/>
                <a:ea typeface="Cabin"/>
                <a:cs typeface="Arial" panose="020B0604020202020204" pitchFamily="34" charset="0"/>
                <a:sym typeface="Cabin"/>
              </a:rPr>
              <a:t>Pattern task</a:t>
            </a:r>
          </a:p>
          <a:p>
            <a:pPr marL="0" marR="0" lvl="0" indent="0" algn="l" rtl="0">
              <a:lnSpc>
                <a:spcPct val="100000"/>
              </a:lnSpc>
              <a:spcBef>
                <a:spcPts val="0"/>
              </a:spcBef>
              <a:spcAft>
                <a:spcPts val="0"/>
              </a:spcAft>
              <a:buClr>
                <a:srgbClr val="FFFFFF"/>
              </a:buClr>
              <a:buSzPct val="25000"/>
              <a:buFont typeface="Arial"/>
              <a:buNone/>
            </a:pPr>
            <a:endParaRPr sz="4400" b="0" i="0" u="none" strike="noStrike" cap="none" dirty="0">
              <a:solidFill>
                <a:srgbClr val="FFFFFF"/>
              </a:solidFill>
              <a:latin typeface="Arial"/>
              <a:ea typeface="Arial"/>
              <a:cs typeface="Arial"/>
              <a:sym typeface="Arial"/>
            </a:endParaRPr>
          </a:p>
        </p:txBody>
      </p:sp>
      <p:sp>
        <p:nvSpPr>
          <p:cNvPr id="489" name="Shape 489"/>
          <p:cNvSpPr txBox="1">
            <a:spLocks noGrp="1"/>
          </p:cNvSpPr>
          <p:nvPr>
            <p:ph type="sldNum" idx="12"/>
          </p:nvPr>
        </p:nvSpPr>
        <p:spPr>
          <a:xfrm>
            <a:off x="6553200" y="6356351"/>
            <a:ext cx="2133599"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lang="en-US" sz="1400" b="0" i="0" u="none" strike="noStrike" cap="none">
              <a:solidFill>
                <a:srgbClr val="000000"/>
              </a:solidFill>
              <a:latin typeface="Arial"/>
              <a:ea typeface="Arial"/>
              <a:cs typeface="Arial"/>
              <a:sym typeface="Arial"/>
            </a:endParaRPr>
          </a:p>
        </p:txBody>
      </p:sp>
      <p:sp>
        <p:nvSpPr>
          <p:cNvPr id="490" name="Shape 490"/>
          <p:cNvSpPr txBox="1"/>
          <p:nvPr/>
        </p:nvSpPr>
        <p:spPr>
          <a:xfrm>
            <a:off x="856325" y="1987300"/>
            <a:ext cx="7046999" cy="11823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4000" b="1" i="0" u="none" strike="noStrike" cap="none">
              <a:solidFill>
                <a:srgbClr val="562214"/>
              </a:solidFill>
              <a:latin typeface="Cabin"/>
              <a:ea typeface="Cabin"/>
              <a:cs typeface="Cabin"/>
              <a:sym typeface="Cabin"/>
            </a:endParaRPr>
          </a:p>
        </p:txBody>
      </p:sp>
      <p:sp>
        <p:nvSpPr>
          <p:cNvPr id="491" name="Shape 491"/>
          <p:cNvSpPr txBox="1"/>
          <p:nvPr/>
        </p:nvSpPr>
        <p:spPr>
          <a:xfrm>
            <a:off x="457200" y="3339500"/>
            <a:ext cx="8027233" cy="2220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Font typeface="Arial"/>
              <a:buNone/>
            </a:pPr>
            <a:endParaRPr sz="1200" b="0" i="0" u="none" strike="noStrike" cap="none" dirty="0">
              <a:solidFill>
                <a:schemeClr val="dk1"/>
              </a:solidFill>
              <a:latin typeface="Cambria"/>
              <a:ea typeface="Cambria"/>
              <a:cs typeface="Cambria"/>
              <a:sym typeface="Cambria"/>
            </a:endParaRPr>
          </a:p>
          <a:p>
            <a:pPr marL="457200" marR="0" lvl="0" indent="-342900" algn="l" rtl="0">
              <a:lnSpc>
                <a:spcPct val="100000"/>
              </a:lnSpc>
              <a:spcBef>
                <a:spcPts val="0"/>
              </a:spcBef>
              <a:spcAft>
                <a:spcPts val="0"/>
              </a:spcAft>
              <a:buClr>
                <a:schemeClr val="dk1"/>
              </a:buClr>
              <a:buSzPct val="100000"/>
              <a:buFont typeface="Cambria"/>
              <a:buAutoNum type="alphaLcPeriod"/>
            </a:pPr>
            <a:r>
              <a:rPr lang="en-US" sz="2400" b="0" i="0" u="none" strike="noStrike" cap="none" dirty="0">
                <a:solidFill>
                  <a:schemeClr val="dk1"/>
                </a:solidFill>
                <a:latin typeface="Arial" panose="020B0604020202020204" pitchFamily="34" charset="0"/>
                <a:ea typeface="Cambria"/>
                <a:cs typeface="Arial" panose="020B0604020202020204" pitchFamily="34" charset="0"/>
                <a:sym typeface="Cambria"/>
              </a:rPr>
              <a:t>Draw Figure 5. How many tiles does it have?</a:t>
            </a:r>
          </a:p>
          <a:p>
            <a:pPr marL="0" marR="0" lvl="0" indent="0" algn="l" rtl="0">
              <a:lnSpc>
                <a:spcPct val="100000"/>
              </a:lnSpc>
              <a:spcBef>
                <a:spcPts val="0"/>
              </a:spcBef>
              <a:spcAft>
                <a:spcPts val="0"/>
              </a:spcAft>
              <a:buClr>
                <a:schemeClr val="dk1"/>
              </a:buClr>
              <a:buFont typeface="Arial"/>
              <a:buNone/>
            </a:pPr>
            <a:endParaRPr sz="2400" b="0" i="0" u="none" strike="noStrike" cap="none" dirty="0">
              <a:solidFill>
                <a:schemeClr val="dk1"/>
              </a:solidFill>
              <a:latin typeface="Arial" panose="020B0604020202020204" pitchFamily="34" charset="0"/>
              <a:ea typeface="Cambria"/>
              <a:cs typeface="Arial" panose="020B0604020202020204" pitchFamily="34" charset="0"/>
              <a:sym typeface="Cambria"/>
            </a:endParaRPr>
          </a:p>
          <a:p>
            <a:pPr marL="457200" marR="0" lvl="0" indent="-342900" algn="l" rtl="0">
              <a:lnSpc>
                <a:spcPct val="100000"/>
              </a:lnSpc>
              <a:spcBef>
                <a:spcPts val="0"/>
              </a:spcBef>
              <a:spcAft>
                <a:spcPts val="0"/>
              </a:spcAft>
              <a:buClr>
                <a:schemeClr val="dk1"/>
              </a:buClr>
              <a:buSzPct val="100000"/>
              <a:buFont typeface="Cambria"/>
              <a:buAutoNum type="alphaLcPeriod"/>
            </a:pPr>
            <a:r>
              <a:rPr lang="en-US" sz="2400" b="0" i="0" u="none" strike="noStrike" cap="none" dirty="0">
                <a:solidFill>
                  <a:schemeClr val="dk1"/>
                </a:solidFill>
                <a:latin typeface="Arial" panose="020B0604020202020204" pitchFamily="34" charset="0"/>
                <a:ea typeface="Cambria"/>
                <a:cs typeface="Arial" panose="020B0604020202020204" pitchFamily="34" charset="0"/>
                <a:sym typeface="Cambria"/>
              </a:rPr>
              <a:t>How many tiles will the 25</a:t>
            </a:r>
            <a:r>
              <a:rPr lang="en-US" sz="2400" b="0" i="0" u="none" strike="noStrike" cap="none" baseline="30000" dirty="0">
                <a:solidFill>
                  <a:schemeClr val="dk1"/>
                </a:solidFill>
                <a:latin typeface="Arial" panose="020B0604020202020204" pitchFamily="34" charset="0"/>
                <a:ea typeface="Cambria"/>
                <a:cs typeface="Arial" panose="020B0604020202020204" pitchFamily="34" charset="0"/>
                <a:sym typeface="Cambria"/>
              </a:rPr>
              <a:t>th</a:t>
            </a:r>
            <a:r>
              <a:rPr lang="en-US" sz="2400" b="0" i="0" u="none" strike="noStrike" cap="none" dirty="0">
                <a:solidFill>
                  <a:schemeClr val="dk1"/>
                </a:solidFill>
                <a:latin typeface="Arial" panose="020B0604020202020204" pitchFamily="34" charset="0"/>
                <a:ea typeface="Cambria"/>
                <a:cs typeface="Arial" panose="020B0604020202020204" pitchFamily="34" charset="0"/>
                <a:sym typeface="Cambria"/>
              </a:rPr>
              <a:t> figure have? How do you know?</a:t>
            </a:r>
          </a:p>
          <a:p>
            <a:pPr marL="0" marR="0" lvl="0" indent="0" algn="l" rtl="0">
              <a:lnSpc>
                <a:spcPct val="100000"/>
              </a:lnSpc>
              <a:spcBef>
                <a:spcPts val="0"/>
              </a:spcBef>
              <a:spcAft>
                <a:spcPts val="0"/>
              </a:spcAft>
              <a:buClr>
                <a:srgbClr val="000000"/>
              </a:buClr>
              <a:buFont typeface="Arial"/>
              <a:buNone/>
            </a:pPr>
            <a:endParaRPr sz="2400" b="0" i="0" u="none" strike="noStrike" cap="none" dirty="0">
              <a:solidFill>
                <a:schemeClr val="dk1"/>
              </a:solidFill>
              <a:latin typeface="Arial" panose="020B0604020202020204" pitchFamily="34" charset="0"/>
              <a:ea typeface="Cambria"/>
              <a:cs typeface="Arial" panose="020B0604020202020204" pitchFamily="34" charset="0"/>
              <a:sym typeface="Cambria"/>
            </a:endParaRPr>
          </a:p>
          <a:p>
            <a:pPr marL="457200" marR="0" lvl="0" indent="-342900" algn="l" rtl="0">
              <a:lnSpc>
                <a:spcPct val="100000"/>
              </a:lnSpc>
              <a:spcBef>
                <a:spcPts val="0"/>
              </a:spcBef>
              <a:spcAft>
                <a:spcPts val="0"/>
              </a:spcAft>
              <a:buClr>
                <a:schemeClr val="dk1"/>
              </a:buClr>
              <a:buSzPct val="100000"/>
              <a:buFont typeface="Cambria"/>
              <a:buAutoNum type="alphaLcPeriod"/>
            </a:pPr>
            <a:r>
              <a:rPr lang="en-US" sz="2400" b="0" i="0" u="none" strike="noStrike" cap="none" dirty="0">
                <a:solidFill>
                  <a:schemeClr val="dk1"/>
                </a:solidFill>
                <a:latin typeface="Arial" panose="020B0604020202020204" pitchFamily="34" charset="0"/>
                <a:ea typeface="Cambria"/>
                <a:cs typeface="Arial" panose="020B0604020202020204" pitchFamily="34" charset="0"/>
                <a:sym typeface="Cambria"/>
              </a:rPr>
              <a:t>How many tiles are in the </a:t>
            </a:r>
            <a:r>
              <a:rPr lang="en-US" sz="2400" b="0" i="1" u="none" strike="noStrike" cap="none" dirty="0">
                <a:solidFill>
                  <a:schemeClr val="dk1"/>
                </a:solidFill>
                <a:latin typeface="Arial" panose="020B0604020202020204" pitchFamily="34" charset="0"/>
                <a:ea typeface="Cambria"/>
                <a:cs typeface="Arial" panose="020B0604020202020204" pitchFamily="34" charset="0"/>
                <a:sym typeface="Cambria"/>
              </a:rPr>
              <a:t>n</a:t>
            </a:r>
            <a:r>
              <a:rPr lang="en-US" sz="2400" b="0" i="0" u="none" strike="noStrike" cap="none" dirty="0">
                <a:solidFill>
                  <a:schemeClr val="dk1"/>
                </a:solidFill>
                <a:latin typeface="Arial" panose="020B0604020202020204" pitchFamily="34" charset="0"/>
                <a:ea typeface="Cambria"/>
                <a:cs typeface="Arial" panose="020B0604020202020204" pitchFamily="34" charset="0"/>
                <a:sym typeface="Cambria"/>
              </a:rPr>
              <a:t>th figure? How do you know? </a:t>
            </a:r>
          </a:p>
        </p:txBody>
      </p:sp>
      <p:pic>
        <p:nvPicPr>
          <p:cNvPr id="492" name="Shape 492"/>
          <p:cNvPicPr preferRelativeResize="0"/>
          <p:nvPr/>
        </p:nvPicPr>
        <p:blipFill rotWithShape="1">
          <a:blip r:embed="rId3">
            <a:alphaModFix/>
          </a:blip>
          <a:srcRect t="7595"/>
          <a:stretch/>
        </p:blipFill>
        <p:spPr>
          <a:xfrm>
            <a:off x="1536150" y="1959325"/>
            <a:ext cx="5486399" cy="12382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457200" y="272215"/>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3870" b="0" i="0" u="none" strike="noStrike" cap="none">
                <a:solidFill>
                  <a:srgbClr val="F3F3F3"/>
                </a:solidFill>
                <a:latin typeface="Cabin"/>
                <a:ea typeface="Cabin"/>
                <a:cs typeface="Cabin"/>
                <a:sym typeface="Cabin"/>
              </a:rPr>
              <a:t>Sharing Ideas with Whole Group</a:t>
            </a:r>
          </a:p>
          <a:p>
            <a:pPr marL="0" marR="0" lvl="0" indent="0" algn="l" rtl="0">
              <a:lnSpc>
                <a:spcPct val="100000"/>
              </a:lnSpc>
              <a:spcBef>
                <a:spcPts val="0"/>
              </a:spcBef>
              <a:spcAft>
                <a:spcPts val="0"/>
              </a:spcAft>
              <a:buClr>
                <a:srgbClr val="FFFFFF"/>
              </a:buClr>
              <a:buSzPct val="25000"/>
              <a:buFont typeface="Arial"/>
              <a:buNone/>
            </a:pPr>
            <a:endParaRPr sz="4400" b="0" i="0" u="none" strike="noStrike" cap="none">
              <a:solidFill>
                <a:srgbClr val="FFFFFF"/>
              </a:solidFill>
              <a:latin typeface="Arial"/>
              <a:ea typeface="Arial"/>
              <a:cs typeface="Arial"/>
              <a:sym typeface="Arial"/>
            </a:endParaRPr>
          </a:p>
        </p:txBody>
      </p:sp>
      <p:sp>
        <p:nvSpPr>
          <p:cNvPr id="499" name="Shape 499"/>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lang="en-US" sz="1400" b="0" i="0" u="none" strike="noStrike" cap="none">
              <a:solidFill>
                <a:srgbClr val="000000"/>
              </a:solidFill>
              <a:latin typeface="Arial"/>
              <a:ea typeface="Arial"/>
              <a:cs typeface="Arial"/>
              <a:sym typeface="Arial"/>
            </a:endParaRPr>
          </a:p>
        </p:txBody>
      </p:sp>
      <p:sp>
        <p:nvSpPr>
          <p:cNvPr id="500" name="Shape 500"/>
          <p:cNvSpPr/>
          <p:nvPr/>
        </p:nvSpPr>
        <p:spPr>
          <a:xfrm>
            <a:off x="1112571" y="2042368"/>
            <a:ext cx="2429700" cy="1920300"/>
          </a:xfrm>
          <a:prstGeom prst="wedgeEllipseCallout">
            <a:avLst>
              <a:gd name="adj1" fmla="val 27069"/>
              <a:gd name="adj2" fmla="val 73690"/>
            </a:avLst>
          </a:prstGeom>
          <a:gradFill>
            <a:gsLst>
              <a:gs pos="0">
                <a:srgbClr val="FFFFFF"/>
              </a:gs>
              <a:gs pos="100000">
                <a:srgbClr val="FF0000"/>
              </a:gs>
            </a:gsLst>
            <a:path path="circle">
              <a:fillToRect l="50000" t="50000" r="50000" b="50000"/>
            </a:path>
            <a:tileRect/>
          </a:gradFill>
          <a:ln w="19050"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2000" b="0" i="0" u="none" strike="noStrike" cap="none" dirty="0">
                <a:solidFill>
                  <a:schemeClr val="dk1"/>
                </a:solidFill>
                <a:latin typeface="Arial"/>
                <a:ea typeface="Arial"/>
                <a:cs typeface="Arial"/>
                <a:sym typeface="Arial"/>
              </a:rPr>
              <a:t>Talk Idea</a:t>
            </a:r>
          </a:p>
        </p:txBody>
      </p:sp>
      <p:sp>
        <p:nvSpPr>
          <p:cNvPr id="501" name="Shape 501"/>
          <p:cNvSpPr/>
          <p:nvPr/>
        </p:nvSpPr>
        <p:spPr>
          <a:xfrm>
            <a:off x="3435117" y="4128869"/>
            <a:ext cx="2792100" cy="1677900"/>
          </a:xfrm>
          <a:prstGeom prst="wedgeEllipseCallout">
            <a:avLst>
              <a:gd name="adj1" fmla="val 27069"/>
              <a:gd name="adj2" fmla="val 73690"/>
            </a:avLst>
          </a:prstGeom>
          <a:gradFill>
            <a:gsLst>
              <a:gs pos="0">
                <a:srgbClr val="FFFFFF"/>
              </a:gs>
              <a:gs pos="100000">
                <a:srgbClr val="008000"/>
              </a:gs>
            </a:gsLst>
            <a:path path="circle">
              <a:fillToRect l="50000" t="50000" r="50000" b="50000"/>
            </a:path>
            <a:tileRect/>
          </a:gradFill>
          <a:ln w="19050"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Talk Idea</a:t>
            </a:r>
          </a:p>
        </p:txBody>
      </p:sp>
      <p:sp>
        <p:nvSpPr>
          <p:cNvPr id="502" name="Shape 502"/>
          <p:cNvSpPr/>
          <p:nvPr/>
        </p:nvSpPr>
        <p:spPr>
          <a:xfrm>
            <a:off x="5809199" y="2090825"/>
            <a:ext cx="2617800" cy="1920300"/>
          </a:xfrm>
          <a:prstGeom prst="wedgeEllipseCallout">
            <a:avLst>
              <a:gd name="adj1" fmla="val 27069"/>
              <a:gd name="adj2" fmla="val 73690"/>
            </a:avLst>
          </a:prstGeom>
          <a:gradFill>
            <a:gsLst>
              <a:gs pos="0">
                <a:srgbClr val="FFFFFF"/>
              </a:gs>
              <a:gs pos="100000">
                <a:srgbClr val="FFFF00"/>
              </a:gs>
            </a:gsLst>
            <a:path path="circle">
              <a:fillToRect l="50000" t="50000" r="50000" b="50000"/>
            </a:path>
            <a:tileRect/>
          </a:gradFill>
          <a:ln w="19050"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Talk Idea</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457200" y="381940"/>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4800" b="0" i="0" u="none" strike="noStrike" cap="none" dirty="0">
                <a:solidFill>
                  <a:srgbClr val="F3F3F3"/>
                </a:solidFill>
                <a:latin typeface="Arial" panose="020B0604020202020204" pitchFamily="34" charset="0"/>
                <a:ea typeface="Cabin"/>
                <a:cs typeface="Arial" panose="020B0604020202020204" pitchFamily="34" charset="0"/>
                <a:sym typeface="Cabin"/>
              </a:rPr>
              <a:t>The Big Math Ideas </a:t>
            </a:r>
          </a:p>
          <a:p>
            <a:pPr marL="0" marR="0" lvl="0" indent="0" algn="l" rtl="0">
              <a:lnSpc>
                <a:spcPct val="100000"/>
              </a:lnSpc>
              <a:spcBef>
                <a:spcPts val="0"/>
              </a:spcBef>
              <a:spcAft>
                <a:spcPts val="0"/>
              </a:spcAft>
              <a:buClr>
                <a:srgbClr val="FFFFFF"/>
              </a:buClr>
              <a:buSzPct val="25000"/>
              <a:buFont typeface="Arial"/>
              <a:buNone/>
            </a:pPr>
            <a:endParaRPr sz="4400" b="0" i="0" u="none" strike="noStrike" cap="none" dirty="0">
              <a:solidFill>
                <a:srgbClr val="FFFFFF"/>
              </a:solidFill>
              <a:latin typeface="Arial"/>
              <a:ea typeface="Arial"/>
              <a:cs typeface="Arial"/>
              <a:sym typeface="Arial"/>
            </a:endParaRPr>
          </a:p>
        </p:txBody>
      </p:sp>
      <p:sp>
        <p:nvSpPr>
          <p:cNvPr id="509" name="Shape 509"/>
          <p:cNvSpPr txBox="1">
            <a:spLocks noGrp="1"/>
          </p:cNvSpPr>
          <p:nvPr>
            <p:ph type="sldNum" idx="12"/>
          </p:nvPr>
        </p:nvSpPr>
        <p:spPr>
          <a:xfrm>
            <a:off x="6553200" y="6356351"/>
            <a:ext cx="2133599"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lang="en-US" sz="1400" b="0" i="0" u="none" strike="noStrike" cap="none">
              <a:solidFill>
                <a:srgbClr val="000000"/>
              </a:solidFill>
              <a:latin typeface="Arial"/>
              <a:ea typeface="Arial"/>
              <a:cs typeface="Arial"/>
              <a:sym typeface="Arial"/>
            </a:endParaRPr>
          </a:p>
        </p:txBody>
      </p:sp>
      <p:grpSp>
        <p:nvGrpSpPr>
          <p:cNvPr id="510" name="Shape 510"/>
          <p:cNvGrpSpPr/>
          <p:nvPr/>
        </p:nvGrpSpPr>
        <p:grpSpPr>
          <a:xfrm>
            <a:off x="317531" y="2576365"/>
            <a:ext cx="2342621" cy="2506137"/>
            <a:chOff x="2985181" y="3224798"/>
            <a:chExt cx="1183800" cy="1251816"/>
          </a:xfrm>
        </p:grpSpPr>
        <p:sp>
          <p:nvSpPr>
            <p:cNvPr id="511" name="Shape 511"/>
            <p:cNvSpPr/>
            <p:nvPr/>
          </p:nvSpPr>
          <p:spPr>
            <a:xfrm>
              <a:off x="2985181" y="3224798"/>
              <a:ext cx="1183800" cy="1136099"/>
            </a:xfrm>
            <a:prstGeom prst="verticalScroll">
              <a:avLst>
                <a:gd name="adj" fmla="val 12500"/>
              </a:avLst>
            </a:prstGeom>
            <a:gradFill>
              <a:gsLst>
                <a:gs pos="0">
                  <a:srgbClr val="FFFFFF"/>
                </a:gs>
                <a:gs pos="100000">
                  <a:srgbClr val="FF6600"/>
                </a:gs>
              </a:gsLst>
              <a:path path="circle">
                <a:fillToRect l="50000" t="50000" r="50000" b="50000"/>
              </a:path>
              <a:tileRect/>
            </a:gra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bin"/>
                <a:ea typeface="Cabin"/>
                <a:cs typeface="Cabin"/>
                <a:sym typeface="Cabin"/>
              </a:endParaRPr>
            </a:p>
          </p:txBody>
        </p:sp>
        <p:sp>
          <p:nvSpPr>
            <p:cNvPr id="512" name="Shape 512"/>
            <p:cNvSpPr txBox="1"/>
            <p:nvPr/>
          </p:nvSpPr>
          <p:spPr>
            <a:xfrm>
              <a:off x="3045790" y="3492014"/>
              <a:ext cx="1062600" cy="984600"/>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llerta"/>
                <a:buNone/>
              </a:pPr>
              <a:r>
                <a:rPr lang="en-US" sz="2400" b="0" i="0" u="none" strike="noStrike" cap="none">
                  <a:solidFill>
                    <a:schemeClr val="dk1"/>
                  </a:solidFill>
                  <a:latin typeface="Allerta"/>
                  <a:ea typeface="Allerta"/>
                  <a:cs typeface="Allerta"/>
                  <a:sym typeface="Allerta"/>
                </a:rPr>
                <a:t>We Understand</a:t>
              </a:r>
            </a:p>
          </p:txBody>
        </p:sp>
      </p:grpSp>
      <p:sp>
        <p:nvSpPr>
          <p:cNvPr id="2" name="TextBox 1"/>
          <p:cNvSpPr txBox="1"/>
          <p:nvPr/>
        </p:nvSpPr>
        <p:spPr>
          <a:xfrm>
            <a:off x="2794000" y="1617158"/>
            <a:ext cx="6350001" cy="5109090"/>
          </a:xfrm>
          <a:prstGeom prst="rect">
            <a:avLst/>
          </a:prstGeom>
          <a:noFill/>
        </p:spPr>
        <p:txBody>
          <a:bodyPr wrap="square" rtlCol="0">
            <a:spAutoFit/>
          </a:bodyPr>
          <a:lstStyle/>
          <a:p>
            <a:pPr marL="342900" indent="-342900">
              <a:buFont typeface="Arial"/>
              <a:buChar char="•"/>
            </a:pPr>
            <a:r>
              <a:rPr lang="en-US" sz="2400" dirty="0" smtClean="0"/>
              <a:t>There </a:t>
            </a:r>
            <a:r>
              <a:rPr lang="en-US" sz="2400" dirty="0"/>
              <a:t>is an strong connection between an exact answer to a problem and a general solution</a:t>
            </a:r>
          </a:p>
          <a:p>
            <a:pPr marL="342900" indent="-342900">
              <a:buFont typeface="Arial"/>
              <a:buChar char="•"/>
            </a:pPr>
            <a:endParaRPr lang="en-US" sz="2400" dirty="0"/>
          </a:p>
          <a:p>
            <a:pPr marL="342900" indent="-342900">
              <a:buFont typeface="Arial"/>
              <a:buChar char="•"/>
            </a:pPr>
            <a:r>
              <a:rPr lang="en-US" sz="2400" dirty="0"/>
              <a:t>I</a:t>
            </a:r>
            <a:r>
              <a:rPr lang="en-US" sz="2400" dirty="0" smtClean="0"/>
              <a:t>t </a:t>
            </a:r>
            <a:r>
              <a:rPr lang="en-US" sz="2400" dirty="0"/>
              <a:t>is important to label parts of an expression or diagram to show the relationship that they have to each other</a:t>
            </a:r>
          </a:p>
          <a:p>
            <a:pPr marL="342900" indent="-342900">
              <a:buFont typeface="Arial"/>
              <a:buChar char="•"/>
            </a:pPr>
            <a:endParaRPr lang="en-US" sz="2400" dirty="0"/>
          </a:p>
          <a:p>
            <a:pPr marL="342900" indent="-342900">
              <a:buFont typeface="Arial"/>
              <a:buChar char="•"/>
            </a:pPr>
            <a:r>
              <a:rPr lang="en-US" sz="2400" dirty="0"/>
              <a:t>V</a:t>
            </a:r>
            <a:r>
              <a:rPr lang="en-US" sz="2400" dirty="0" smtClean="0"/>
              <a:t>ariables</a:t>
            </a:r>
            <a:r>
              <a:rPr lang="en-US" sz="2400" dirty="0"/>
              <a:t>, symbols and diagrams can all be used to represent patterns</a:t>
            </a:r>
          </a:p>
          <a:p>
            <a:pPr marL="342900" indent="-342900">
              <a:buFont typeface="Arial"/>
              <a:buChar char="•"/>
            </a:pPr>
            <a:endParaRPr lang="en-US" sz="2400" dirty="0"/>
          </a:p>
          <a:p>
            <a:pPr marL="342900" indent="-342900">
              <a:buFont typeface="Arial"/>
              <a:buChar char="•"/>
            </a:pPr>
            <a:r>
              <a:rPr lang="en-US" sz="2400" dirty="0"/>
              <a:t>M</a:t>
            </a:r>
            <a:r>
              <a:rPr lang="en-US" sz="2400" dirty="0" smtClean="0"/>
              <a:t>ultiple </a:t>
            </a:r>
            <a:r>
              <a:rPr lang="en-US" sz="2400" dirty="0"/>
              <a:t>approaches may be used to solve a problem</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0" y="625963"/>
            <a:ext cx="9144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4000" b="0" i="0" u="none" strike="noStrike" cap="none" dirty="0">
                <a:solidFill>
                  <a:srgbClr val="FFFFFF"/>
                </a:solidFill>
                <a:latin typeface="Arial" panose="020B0604020202020204" pitchFamily="34" charset="0"/>
                <a:ea typeface="Cabin"/>
                <a:cs typeface="Arial" panose="020B0604020202020204" pitchFamily="34" charset="0"/>
                <a:sym typeface="Cabin"/>
              </a:rPr>
              <a:t>Reflecting on the Talk </a:t>
            </a:r>
            <a:r>
              <a:rPr lang="en-US" sz="4000" b="0" i="0" u="none" strike="noStrike" cap="none" dirty="0" smtClean="0">
                <a:solidFill>
                  <a:srgbClr val="FFFFFF"/>
                </a:solidFill>
                <a:latin typeface="Arial" panose="020B0604020202020204" pitchFamily="34" charset="0"/>
                <a:ea typeface="Cabin"/>
                <a:cs typeface="Arial" panose="020B0604020202020204" pitchFamily="34" charset="0"/>
                <a:sym typeface="Cabin"/>
              </a:rPr>
              <a:t>Frame Routine</a:t>
            </a:r>
            <a:r>
              <a:rPr lang="en-US" sz="4000" b="0" i="0" u="none" strike="noStrike" cap="none" dirty="0" smtClean="0">
                <a:solidFill>
                  <a:srgbClr val="562214"/>
                </a:solidFill>
                <a:latin typeface="Arial" panose="020B0604020202020204" pitchFamily="34" charset="0"/>
                <a:ea typeface="Cabin"/>
                <a:cs typeface="Arial" panose="020B0604020202020204" pitchFamily="34" charset="0"/>
                <a:sym typeface="Cabin"/>
              </a:rPr>
              <a:t> </a:t>
            </a:r>
            <a:r>
              <a:rPr lang="en-US" sz="4000" b="0" i="0" u="none" strike="noStrike" cap="none" dirty="0" smtClean="0">
                <a:solidFill>
                  <a:srgbClr val="F3F3F3"/>
                </a:solidFill>
                <a:latin typeface="Arial" panose="020B0604020202020204" pitchFamily="34" charset="0"/>
                <a:ea typeface="Cabin"/>
                <a:cs typeface="Arial" panose="020B0604020202020204" pitchFamily="34" charset="0"/>
                <a:sym typeface="Cabin"/>
              </a:rPr>
              <a:t> </a:t>
            </a:r>
            <a:endParaRPr lang="en-US" sz="4000" b="0" i="0" u="none" strike="noStrike" cap="none" dirty="0">
              <a:solidFill>
                <a:srgbClr val="F3F3F3"/>
              </a:solidFill>
              <a:latin typeface="Arial" panose="020B0604020202020204" pitchFamily="34" charset="0"/>
              <a:ea typeface="Cabin"/>
              <a:cs typeface="Arial" panose="020B0604020202020204" pitchFamily="34" charset="0"/>
              <a:sym typeface="Cabin"/>
            </a:endParaRPr>
          </a:p>
          <a:p>
            <a:pPr marL="0" marR="0" lvl="0" indent="0" algn="l" rtl="0">
              <a:lnSpc>
                <a:spcPct val="100000"/>
              </a:lnSpc>
              <a:spcBef>
                <a:spcPts val="0"/>
              </a:spcBef>
              <a:spcAft>
                <a:spcPts val="0"/>
              </a:spcAft>
              <a:buClr>
                <a:srgbClr val="FFFFFF"/>
              </a:buClr>
              <a:buSzPct val="25000"/>
              <a:buFont typeface="Arial"/>
              <a:buNone/>
            </a:pPr>
            <a:endParaRPr sz="4400" b="0" i="0" u="none" strike="noStrike" cap="none" dirty="0">
              <a:solidFill>
                <a:srgbClr val="FFFFFF"/>
              </a:solidFill>
              <a:latin typeface="Arial"/>
              <a:ea typeface="Arial"/>
              <a:cs typeface="Arial"/>
              <a:sym typeface="Arial"/>
            </a:endParaRPr>
          </a:p>
        </p:txBody>
      </p:sp>
      <p:sp>
        <p:nvSpPr>
          <p:cNvPr id="519" name="Shape 519"/>
          <p:cNvSpPr/>
          <p:nvPr/>
        </p:nvSpPr>
        <p:spPr>
          <a:xfrm>
            <a:off x="272338" y="1768963"/>
            <a:ext cx="1398598" cy="872699"/>
          </a:xfrm>
          <a:prstGeom prst="cloudCallout">
            <a:avLst>
              <a:gd name="adj1" fmla="val 70519"/>
              <a:gd name="adj2" fmla="val 41269"/>
            </a:avLst>
          </a:prstGeom>
          <a:gradFill>
            <a:gsLst>
              <a:gs pos="0">
                <a:srgbClr val="FFFFFF"/>
              </a:gs>
              <a:gs pos="100000">
                <a:srgbClr val="3366FF"/>
              </a:gs>
            </a:gsLst>
            <a:path path="circle">
              <a:fillToRect l="50000" t="50000" r="50000" b="50000"/>
            </a:path>
            <a:tileRect/>
          </a:gra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Think</a:t>
            </a:r>
          </a:p>
        </p:txBody>
      </p:sp>
      <p:sp>
        <p:nvSpPr>
          <p:cNvPr id="520" name="Shape 520"/>
          <p:cNvSpPr/>
          <p:nvPr/>
        </p:nvSpPr>
        <p:spPr>
          <a:xfrm>
            <a:off x="140036" y="3176334"/>
            <a:ext cx="1663200" cy="740400"/>
          </a:xfrm>
          <a:prstGeom prst="wedgeEllipseCallout">
            <a:avLst>
              <a:gd name="adj1" fmla="val 27069"/>
              <a:gd name="adj2" fmla="val 73690"/>
            </a:avLst>
          </a:prstGeom>
          <a:gradFill>
            <a:gsLst>
              <a:gs pos="0">
                <a:srgbClr val="FFFFFF"/>
              </a:gs>
              <a:gs pos="100000">
                <a:srgbClr val="FF0000"/>
              </a:gs>
            </a:gsLst>
            <a:path path="circle">
              <a:fillToRect l="50000" t="50000" r="50000" b="50000"/>
            </a:path>
            <a:tileRect/>
          </a:gradFill>
          <a:ln w="19050"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Talk Idea</a:t>
            </a:r>
          </a:p>
        </p:txBody>
      </p:sp>
      <p:grpSp>
        <p:nvGrpSpPr>
          <p:cNvPr id="521" name="Shape 521"/>
          <p:cNvGrpSpPr/>
          <p:nvPr/>
        </p:nvGrpSpPr>
        <p:grpSpPr>
          <a:xfrm>
            <a:off x="272341" y="4571716"/>
            <a:ext cx="1811569" cy="1784640"/>
            <a:chOff x="2697700" y="4543680"/>
            <a:chExt cx="1183800" cy="1187543"/>
          </a:xfrm>
        </p:grpSpPr>
        <p:sp>
          <p:nvSpPr>
            <p:cNvPr id="522" name="Shape 522"/>
            <p:cNvSpPr/>
            <p:nvPr/>
          </p:nvSpPr>
          <p:spPr>
            <a:xfrm>
              <a:off x="2697700" y="4543680"/>
              <a:ext cx="1183800" cy="1136099"/>
            </a:xfrm>
            <a:prstGeom prst="verticalScroll">
              <a:avLst>
                <a:gd name="adj" fmla="val 12500"/>
              </a:avLst>
            </a:prstGeom>
            <a:gradFill>
              <a:gsLst>
                <a:gs pos="0">
                  <a:srgbClr val="FFFFFF"/>
                </a:gs>
                <a:gs pos="100000">
                  <a:srgbClr val="FF6600"/>
                </a:gs>
              </a:gsLst>
              <a:path path="circle">
                <a:fillToRect l="50000" t="50000" r="50000" b="50000"/>
              </a:path>
              <a:tileRect/>
            </a:gra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bin"/>
                <a:ea typeface="Cabin"/>
                <a:cs typeface="Cabin"/>
                <a:sym typeface="Cabin"/>
              </a:endParaRPr>
            </a:p>
          </p:txBody>
        </p:sp>
        <p:sp>
          <p:nvSpPr>
            <p:cNvPr id="523" name="Shape 523"/>
            <p:cNvSpPr txBox="1"/>
            <p:nvPr/>
          </p:nvSpPr>
          <p:spPr>
            <a:xfrm>
              <a:off x="2766357" y="4746623"/>
              <a:ext cx="1062600" cy="984600"/>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llerta"/>
                <a:buNone/>
              </a:pPr>
              <a:r>
                <a:rPr lang="en-US" sz="1800" b="0" i="0" u="none" strike="noStrike" cap="none">
                  <a:solidFill>
                    <a:schemeClr val="dk1"/>
                  </a:solidFill>
                  <a:latin typeface="Allerta"/>
                  <a:ea typeface="Allerta"/>
                  <a:cs typeface="Allerta"/>
                  <a:sym typeface="Allerta"/>
                </a:rPr>
                <a:t>We Understand</a:t>
              </a:r>
            </a:p>
          </p:txBody>
        </p:sp>
      </p:grpSp>
      <p:sp>
        <p:nvSpPr>
          <p:cNvPr id="524" name="Shape 524"/>
          <p:cNvSpPr txBox="1"/>
          <p:nvPr/>
        </p:nvSpPr>
        <p:spPr>
          <a:xfrm>
            <a:off x="2218925" y="2060450"/>
            <a:ext cx="6657000" cy="4161900"/>
          </a:xfrm>
          <a:prstGeom prst="rect">
            <a:avLst/>
          </a:prstGeom>
          <a:noFill/>
          <a:ln>
            <a:noFill/>
          </a:ln>
        </p:spPr>
        <p:txBody>
          <a:bodyPr lIns="91425" tIns="91425" rIns="91425" bIns="91425" anchor="ctr" anchorCtr="0">
            <a:noAutofit/>
          </a:bodyPr>
          <a:lstStyle/>
          <a:p>
            <a:pPr marL="82296" marR="0" lvl="0" indent="-6096" algn="l" rtl="0">
              <a:lnSpc>
                <a:spcPct val="100000"/>
              </a:lnSpc>
              <a:spcBef>
                <a:spcPts val="0"/>
              </a:spcBef>
              <a:spcAft>
                <a:spcPts val="0"/>
              </a:spcAft>
              <a:buClr>
                <a:schemeClr val="dk1"/>
              </a:buClr>
              <a:buSzPct val="25000"/>
              <a:buFont typeface="Cabin"/>
              <a:buNone/>
            </a:pPr>
            <a:r>
              <a:rPr lang="en-US" sz="2800" b="0" i="1" u="none" strike="noStrike" cap="none" dirty="0">
                <a:solidFill>
                  <a:schemeClr val="dk1"/>
                </a:solidFill>
                <a:latin typeface="Arial" panose="020B0604020202020204" pitchFamily="34" charset="0"/>
                <a:ea typeface="Cabin"/>
                <a:cs typeface="Arial" panose="020B0604020202020204" pitchFamily="34" charset="0"/>
                <a:sym typeface="Cabin"/>
              </a:rPr>
              <a:t>Thoughts, comments, questions</a:t>
            </a:r>
          </a:p>
          <a:p>
            <a:pPr marL="82296" marR="0" lvl="0" indent="-6096" algn="l" rtl="0">
              <a:lnSpc>
                <a:spcPct val="100000"/>
              </a:lnSpc>
              <a:spcBef>
                <a:spcPts val="1200"/>
              </a:spcBef>
              <a:spcAft>
                <a:spcPts val="0"/>
              </a:spcAft>
              <a:buClr>
                <a:srgbClr val="000000"/>
              </a:buClr>
              <a:buFont typeface="Arial"/>
              <a:buNone/>
            </a:pPr>
            <a:endParaRPr sz="900" b="0" i="1" u="none" strike="noStrike" cap="none" dirty="0">
              <a:solidFill>
                <a:schemeClr val="dk1"/>
              </a:solidFill>
              <a:latin typeface="Arial" panose="020B0604020202020204" pitchFamily="34" charset="0"/>
              <a:ea typeface="Cabin"/>
              <a:cs typeface="Arial" panose="020B0604020202020204" pitchFamily="34" charset="0"/>
              <a:sym typeface="Cabin"/>
            </a:endParaRPr>
          </a:p>
          <a:p>
            <a:pPr marL="365760" marR="0" lvl="0" indent="-289560" algn="l" rtl="0">
              <a:lnSpc>
                <a:spcPct val="100000"/>
              </a:lnSpc>
              <a:spcBef>
                <a:spcPts val="1200"/>
              </a:spcBef>
              <a:spcAft>
                <a:spcPts val="0"/>
              </a:spcAft>
              <a:buClr>
                <a:srgbClr val="3891A7"/>
              </a:buClr>
              <a:buSzPct val="80000"/>
              <a:buFont typeface="Noto Sans Symbols"/>
              <a:buChar char="●"/>
            </a:pPr>
            <a:r>
              <a:rPr lang="en-US" sz="2800" b="0" i="0" u="none" strike="noStrike" cap="none" dirty="0">
                <a:solidFill>
                  <a:schemeClr val="dk1"/>
                </a:solidFill>
                <a:latin typeface="Arial" panose="020B0604020202020204" pitchFamily="34" charset="0"/>
                <a:ea typeface="Cabin"/>
                <a:cs typeface="Arial" panose="020B0604020202020204" pitchFamily="34" charset="0"/>
                <a:sym typeface="Cabin"/>
              </a:rPr>
              <a:t>Consider: What might the Talk Frame, or a similar routine, help you do?</a:t>
            </a:r>
          </a:p>
          <a:p>
            <a:pPr marL="0" marR="0" lvl="0" indent="0" algn="l" rtl="0">
              <a:lnSpc>
                <a:spcPct val="100000"/>
              </a:lnSpc>
              <a:spcBef>
                <a:spcPts val="1200"/>
              </a:spcBef>
              <a:spcAft>
                <a:spcPts val="0"/>
              </a:spcAft>
              <a:buClr>
                <a:srgbClr val="000000"/>
              </a:buClr>
              <a:buFont typeface="Arial"/>
              <a:buNone/>
            </a:pPr>
            <a:endParaRPr sz="900" b="0" i="0" u="none" strike="noStrike" cap="none" dirty="0">
              <a:solidFill>
                <a:schemeClr val="dk1"/>
              </a:solidFill>
              <a:latin typeface="Arial" panose="020B0604020202020204" pitchFamily="34" charset="0"/>
              <a:ea typeface="Cabin"/>
              <a:cs typeface="Arial" panose="020B0604020202020204" pitchFamily="34" charset="0"/>
              <a:sym typeface="Cabin"/>
            </a:endParaRPr>
          </a:p>
          <a:p>
            <a:pPr marL="365760" marR="0" lvl="0" indent="-289560" algn="l" rtl="0">
              <a:lnSpc>
                <a:spcPct val="100000"/>
              </a:lnSpc>
              <a:spcBef>
                <a:spcPts val="1200"/>
              </a:spcBef>
              <a:spcAft>
                <a:spcPts val="0"/>
              </a:spcAft>
              <a:buClr>
                <a:srgbClr val="3891A7"/>
              </a:buClr>
              <a:buSzPct val="80000"/>
              <a:buFont typeface="Noto Sans Symbols"/>
              <a:buChar char="●"/>
            </a:pPr>
            <a:r>
              <a:rPr lang="en-US" sz="2800" b="0" i="0" u="none" strike="noStrike" cap="none" dirty="0">
                <a:solidFill>
                  <a:schemeClr val="dk1"/>
                </a:solidFill>
                <a:latin typeface="Arial" panose="020B0604020202020204" pitchFamily="34" charset="0"/>
                <a:ea typeface="Cabin"/>
                <a:cs typeface="Arial" panose="020B0604020202020204" pitchFamily="34" charset="0"/>
                <a:sym typeface="Cabin"/>
              </a:rPr>
              <a:t>What questions do you have?</a:t>
            </a:r>
          </a:p>
          <a:p>
            <a:pPr marL="365760" marR="0" lvl="0" indent="-137159" algn="l" rtl="0">
              <a:lnSpc>
                <a:spcPct val="100000"/>
              </a:lnSpc>
              <a:spcBef>
                <a:spcPts val="600"/>
              </a:spcBef>
              <a:spcAft>
                <a:spcPts val="0"/>
              </a:spcAft>
              <a:buClr>
                <a:srgbClr val="000000"/>
              </a:buClr>
              <a:buFont typeface="Arial"/>
              <a:buNone/>
            </a:pPr>
            <a:endParaRPr sz="3200" b="0" i="0" u="none" strike="noStrike" cap="none" dirty="0">
              <a:solidFill>
                <a:schemeClr val="dk1"/>
              </a:solidFill>
              <a:latin typeface="Arial" panose="020B0604020202020204" pitchFamily="34" charset="0"/>
              <a:ea typeface="Cabin"/>
              <a:cs typeface="Arial" panose="020B0604020202020204" pitchFamily="34" charset="0"/>
              <a:sym typeface="Cabin"/>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a:spLocks noGrp="1"/>
          </p:cNvSpPr>
          <p:nvPr>
            <p:ph type="title"/>
          </p:nvPr>
        </p:nvSpPr>
        <p:spPr>
          <a:xfrm>
            <a:off x="0" y="405069"/>
            <a:ext cx="9144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3000" i="1" dirty="0">
                <a:solidFill>
                  <a:schemeClr val="bg1"/>
                </a:solidFill>
                <a:latin typeface="Arial" panose="020B0604020202020204" pitchFamily="34" charset="0"/>
                <a:ea typeface="Cabin"/>
                <a:cs typeface="Arial" panose="020B0604020202020204" pitchFamily="34" charset="0"/>
                <a:sym typeface="Cabin"/>
              </a:rPr>
              <a:t>How </a:t>
            </a:r>
            <a:r>
              <a:rPr lang="en-US" sz="3000" i="1" dirty="0" smtClean="0">
                <a:solidFill>
                  <a:schemeClr val="bg1"/>
                </a:solidFill>
                <a:latin typeface="Arial" panose="020B0604020202020204" pitchFamily="34" charset="0"/>
                <a:ea typeface="Cabin"/>
                <a:cs typeface="Arial" panose="020B0604020202020204" pitchFamily="34" charset="0"/>
                <a:sym typeface="Cabin"/>
              </a:rPr>
              <a:t>does </a:t>
            </a:r>
            <a:r>
              <a:rPr lang="en-US" sz="3000" i="1" dirty="0">
                <a:solidFill>
                  <a:schemeClr val="bg1"/>
                </a:solidFill>
                <a:latin typeface="Arial" panose="020B0604020202020204" pitchFamily="34" charset="0"/>
                <a:ea typeface="Cabin"/>
                <a:cs typeface="Arial" panose="020B0604020202020204" pitchFamily="34" charset="0"/>
                <a:sym typeface="Cabin"/>
              </a:rPr>
              <a:t>the Talk </a:t>
            </a:r>
            <a:r>
              <a:rPr lang="en-US" sz="3000" i="1" dirty="0" smtClean="0">
                <a:solidFill>
                  <a:schemeClr val="bg1"/>
                </a:solidFill>
                <a:latin typeface="Arial" panose="020B0604020202020204" pitchFamily="34" charset="0"/>
                <a:ea typeface="Cabin"/>
                <a:cs typeface="Arial" panose="020B0604020202020204" pitchFamily="34" charset="0"/>
                <a:sym typeface="Cabin"/>
              </a:rPr>
              <a:t>Frame Routine </a:t>
            </a:r>
            <a:r>
              <a:rPr lang="en-US" sz="3000" b="1" i="1" dirty="0">
                <a:solidFill>
                  <a:schemeClr val="bg1"/>
                </a:solidFill>
                <a:latin typeface="Arial" panose="020B0604020202020204" pitchFamily="34" charset="0"/>
                <a:ea typeface="Cabin"/>
                <a:cs typeface="Arial" panose="020B0604020202020204" pitchFamily="34" charset="0"/>
                <a:sym typeface="Cabin"/>
              </a:rPr>
              <a:t>SUPPORT</a:t>
            </a:r>
            <a:r>
              <a:rPr lang="en-US" sz="3000" i="1" dirty="0">
                <a:solidFill>
                  <a:schemeClr val="bg1"/>
                </a:solidFill>
                <a:latin typeface="Arial" panose="020B0604020202020204" pitchFamily="34" charset="0"/>
                <a:ea typeface="Cabin"/>
                <a:cs typeface="Arial" panose="020B0604020202020204" pitchFamily="34" charset="0"/>
                <a:sym typeface="Cabin"/>
              </a:rPr>
              <a:t> the </a:t>
            </a:r>
          </a:p>
          <a:p>
            <a:pPr marL="0" marR="0" lvl="0" indent="0" algn="ctr" rtl="0">
              <a:lnSpc>
                <a:spcPct val="100000"/>
              </a:lnSpc>
              <a:spcBef>
                <a:spcPts val="0"/>
              </a:spcBef>
              <a:spcAft>
                <a:spcPts val="0"/>
              </a:spcAft>
              <a:buClr>
                <a:srgbClr val="FFFFFF"/>
              </a:buClr>
              <a:buSzPct val="25000"/>
              <a:buFont typeface="Arial"/>
              <a:buNone/>
            </a:pPr>
            <a:r>
              <a:rPr lang="en-US" sz="3000" i="1" dirty="0">
                <a:solidFill>
                  <a:schemeClr val="bg1"/>
                </a:solidFill>
                <a:latin typeface="Arial" panose="020B0604020202020204" pitchFamily="34" charset="0"/>
                <a:ea typeface="Cabin"/>
                <a:cs typeface="Arial" panose="020B0604020202020204" pitchFamily="34" charset="0"/>
                <a:sym typeface="Cabin"/>
              </a:rPr>
              <a:t>Pedagogical Model for a Culture of Thinking</a:t>
            </a:r>
            <a:r>
              <a:rPr lang="en-US" sz="3000" i="1" dirty="0" smtClean="0">
                <a:solidFill>
                  <a:schemeClr val="bg1"/>
                </a:solidFill>
                <a:latin typeface="Arial" panose="020B0604020202020204" pitchFamily="34" charset="0"/>
                <a:ea typeface="Cabin"/>
                <a:cs typeface="Arial" panose="020B0604020202020204" pitchFamily="34" charset="0"/>
                <a:sym typeface="Cabin"/>
              </a:rPr>
              <a:t>?</a:t>
            </a:r>
            <a:endParaRPr lang="en-US" sz="3000" i="1" dirty="0">
              <a:solidFill>
                <a:schemeClr val="bg1"/>
              </a:solidFill>
              <a:latin typeface="Arial" panose="020B0604020202020204" pitchFamily="34" charset="0"/>
              <a:ea typeface="Cabin"/>
              <a:cs typeface="Arial" panose="020B0604020202020204" pitchFamily="34" charset="0"/>
              <a:sym typeface="Cabin"/>
            </a:endParaRPr>
          </a:p>
        </p:txBody>
      </p:sp>
      <p:sp>
        <p:nvSpPr>
          <p:cNvPr id="579" name="Shape 579"/>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lang="en-US" sz="1400" b="0" i="0" u="none" strike="noStrike" cap="none">
              <a:solidFill>
                <a:srgbClr val="000000"/>
              </a:solidFill>
              <a:latin typeface="Arial"/>
              <a:ea typeface="Arial"/>
              <a:cs typeface="Arial"/>
              <a:sym typeface="Arial"/>
            </a:endParaRPr>
          </a:p>
        </p:txBody>
      </p:sp>
      <p:grpSp>
        <p:nvGrpSpPr>
          <p:cNvPr id="580" name="Shape 580"/>
          <p:cNvGrpSpPr/>
          <p:nvPr/>
        </p:nvGrpSpPr>
        <p:grpSpPr>
          <a:xfrm>
            <a:off x="6298246" y="1634736"/>
            <a:ext cx="2494142" cy="2069225"/>
            <a:chOff x="757879" y="-28750"/>
            <a:chExt cx="6104117" cy="4773300"/>
          </a:xfrm>
        </p:grpSpPr>
        <p:sp>
          <p:nvSpPr>
            <p:cNvPr id="581" name="Shape 581"/>
            <p:cNvSpPr/>
            <p:nvPr/>
          </p:nvSpPr>
          <p:spPr>
            <a:xfrm>
              <a:off x="1423333" y="-28750"/>
              <a:ext cx="4773300" cy="4773300"/>
            </a:xfrm>
            <a:custGeom>
              <a:avLst/>
              <a:gdLst/>
              <a:ahLst/>
              <a:cxnLst/>
              <a:rect l="0" t="0" r="0" b="0"/>
              <a:pathLst>
                <a:path w="120000" h="120000" extrusionOk="0">
                  <a:moveTo>
                    <a:pt x="77298" y="6263"/>
                  </a:moveTo>
                  <a:lnTo>
                    <a:pt x="77298" y="6263"/>
                  </a:lnTo>
                  <a:cubicBezTo>
                    <a:pt x="102255" y="14193"/>
                    <a:pt x="118511" y="38059"/>
                    <a:pt x="116641" y="64026"/>
                  </a:cubicBezTo>
                  <a:cubicBezTo>
                    <a:pt x="114771" y="89992"/>
                    <a:pt x="95261" y="111316"/>
                    <a:pt x="69422" y="115635"/>
                  </a:cubicBezTo>
                  <a:cubicBezTo>
                    <a:pt x="43583" y="119955"/>
                    <a:pt x="18124" y="106149"/>
                    <a:pt x="7804" y="82221"/>
                  </a:cubicBezTo>
                  <a:cubicBezTo>
                    <a:pt x="-2516" y="58293"/>
                    <a:pt x="4982" y="30456"/>
                    <a:pt x="25952" y="14847"/>
                  </a:cubicBezTo>
                  <a:lnTo>
                    <a:pt x="24113" y="11904"/>
                  </a:lnTo>
                  <a:lnTo>
                    <a:pt x="31770" y="14803"/>
                  </a:lnTo>
                  <a:lnTo>
                    <a:pt x="31196" y="23243"/>
                  </a:lnTo>
                  <a:lnTo>
                    <a:pt x="29357" y="20299"/>
                  </a:lnTo>
                  <a:lnTo>
                    <a:pt x="29357" y="20299"/>
                  </a:lnTo>
                  <a:cubicBezTo>
                    <a:pt x="10652" y="34146"/>
                    <a:pt x="4049" y="58727"/>
                    <a:pt x="13376" y="79795"/>
                  </a:cubicBezTo>
                  <a:cubicBezTo>
                    <a:pt x="22703" y="100862"/>
                    <a:pt x="45537" y="112945"/>
                    <a:pt x="68643" y="109040"/>
                  </a:cubicBezTo>
                  <a:cubicBezTo>
                    <a:pt x="91749" y="105134"/>
                    <a:pt x="109126" y="86253"/>
                    <a:pt x="110701" y="63343"/>
                  </a:cubicBezTo>
                  <a:cubicBezTo>
                    <a:pt x="112277" y="40433"/>
                    <a:pt x="97641" y="19441"/>
                    <a:pt x="75279" y="12537"/>
                  </a:cubicBezTo>
                  <a:close/>
                </a:path>
              </a:pathLst>
            </a:custGeom>
            <a:solidFill>
              <a:srgbClr val="CCDBE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Arial"/>
                <a:ea typeface="Arial"/>
                <a:cs typeface="Arial"/>
                <a:sym typeface="Arial"/>
              </a:endParaRPr>
            </a:p>
          </p:txBody>
        </p:sp>
        <p:sp>
          <p:nvSpPr>
            <p:cNvPr id="582" name="Shape 582"/>
            <p:cNvSpPr/>
            <p:nvPr/>
          </p:nvSpPr>
          <p:spPr>
            <a:xfrm>
              <a:off x="2693789" y="1035"/>
              <a:ext cx="2232300" cy="1116300"/>
            </a:xfrm>
            <a:prstGeom prst="roundRect">
              <a:avLst>
                <a:gd name="adj" fmla="val 16667"/>
              </a:avLst>
            </a:prstGeom>
            <a:gradFill>
              <a:gsLst>
                <a:gs pos="0">
                  <a:srgbClr val="3FABCD"/>
                </a:gs>
                <a:gs pos="15000">
                  <a:srgbClr val="3EAACC"/>
                </a:gs>
                <a:gs pos="62000">
                  <a:srgbClr val="2597B9"/>
                </a:gs>
                <a:gs pos="97000">
                  <a:srgbClr val="1786A5"/>
                </a:gs>
                <a:gs pos="100000">
                  <a:srgbClr val="0985A6"/>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Arial"/>
                <a:ea typeface="Arial"/>
                <a:cs typeface="Arial"/>
                <a:sym typeface="Arial"/>
              </a:endParaRPr>
            </a:p>
          </p:txBody>
        </p:sp>
        <p:sp>
          <p:nvSpPr>
            <p:cNvPr id="583" name="Shape 583"/>
            <p:cNvSpPr txBox="1"/>
            <p:nvPr/>
          </p:nvSpPr>
          <p:spPr>
            <a:xfrm>
              <a:off x="2748275" y="55521"/>
              <a:ext cx="2123400" cy="10071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en-US" sz="900" b="0" i="0" u="none" strike="noStrike" cap="none">
                  <a:solidFill>
                    <a:schemeClr val="lt1"/>
                  </a:solidFill>
                  <a:latin typeface="Cabin"/>
                  <a:ea typeface="Cabin"/>
                  <a:cs typeface="Cabin"/>
                  <a:sym typeface="Cabin"/>
                </a:rPr>
                <a:t>New question(s)</a:t>
              </a:r>
            </a:p>
          </p:txBody>
        </p:sp>
        <p:sp>
          <p:nvSpPr>
            <p:cNvPr id="584" name="Shape 584"/>
            <p:cNvSpPr/>
            <p:nvPr/>
          </p:nvSpPr>
          <p:spPr>
            <a:xfrm>
              <a:off x="4629696" y="1407554"/>
              <a:ext cx="2232300" cy="1116300"/>
            </a:xfrm>
            <a:prstGeom prst="roundRect">
              <a:avLst>
                <a:gd name="adj" fmla="val 16667"/>
              </a:avLst>
            </a:prstGeom>
            <a:gradFill>
              <a:gsLst>
                <a:gs pos="0">
                  <a:srgbClr val="3FABCD"/>
                </a:gs>
                <a:gs pos="15000">
                  <a:srgbClr val="3EAACC"/>
                </a:gs>
                <a:gs pos="62000">
                  <a:srgbClr val="2597B9"/>
                </a:gs>
                <a:gs pos="97000">
                  <a:srgbClr val="1786A5"/>
                </a:gs>
                <a:gs pos="100000">
                  <a:srgbClr val="0985A6"/>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Arial"/>
                <a:ea typeface="Arial"/>
                <a:cs typeface="Arial"/>
                <a:sym typeface="Arial"/>
              </a:endParaRPr>
            </a:p>
          </p:txBody>
        </p:sp>
        <p:sp>
          <p:nvSpPr>
            <p:cNvPr id="585" name="Shape 585"/>
            <p:cNvSpPr txBox="1"/>
            <p:nvPr/>
          </p:nvSpPr>
          <p:spPr>
            <a:xfrm>
              <a:off x="4684185" y="1462044"/>
              <a:ext cx="2123400" cy="10071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en-US" sz="900" b="0" i="0" u="none" strike="noStrike" cap="none">
                  <a:solidFill>
                    <a:schemeClr val="lt1"/>
                  </a:solidFill>
                  <a:latin typeface="Cabin"/>
                  <a:ea typeface="Cabin"/>
                  <a:cs typeface="Cabin"/>
                  <a:sym typeface="Cabin"/>
                </a:rPr>
                <a:t>Generate ideas</a:t>
              </a:r>
            </a:p>
          </p:txBody>
        </p:sp>
        <p:sp>
          <p:nvSpPr>
            <p:cNvPr id="586" name="Shape 586"/>
            <p:cNvSpPr/>
            <p:nvPr/>
          </p:nvSpPr>
          <p:spPr>
            <a:xfrm>
              <a:off x="4177030" y="3335057"/>
              <a:ext cx="2232300" cy="1116300"/>
            </a:xfrm>
            <a:prstGeom prst="roundRect">
              <a:avLst>
                <a:gd name="adj" fmla="val 16667"/>
              </a:avLst>
            </a:prstGeom>
            <a:gradFill>
              <a:gsLst>
                <a:gs pos="0">
                  <a:srgbClr val="3FABCD"/>
                </a:gs>
                <a:gs pos="15000">
                  <a:srgbClr val="3EAACC"/>
                </a:gs>
                <a:gs pos="62000">
                  <a:srgbClr val="2597B9"/>
                </a:gs>
                <a:gs pos="97000">
                  <a:srgbClr val="1786A5"/>
                </a:gs>
                <a:gs pos="100000">
                  <a:srgbClr val="0985A6"/>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Arial"/>
                <a:ea typeface="Arial"/>
                <a:cs typeface="Arial"/>
                <a:sym typeface="Arial"/>
              </a:endParaRPr>
            </a:p>
          </p:txBody>
        </p:sp>
        <p:sp>
          <p:nvSpPr>
            <p:cNvPr id="587" name="Shape 587"/>
            <p:cNvSpPr txBox="1"/>
            <p:nvPr/>
          </p:nvSpPr>
          <p:spPr>
            <a:xfrm>
              <a:off x="4231519" y="3389548"/>
              <a:ext cx="2123400" cy="10071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en-US" sz="900" b="0" i="0" u="none" strike="noStrike" cap="none">
                  <a:solidFill>
                    <a:schemeClr val="lt1"/>
                  </a:solidFill>
                  <a:latin typeface="Cabin"/>
                  <a:ea typeface="Cabin"/>
                  <a:cs typeface="Cabin"/>
                  <a:sym typeface="Cabin"/>
                </a:rPr>
                <a:t>Elicit and </a:t>
              </a:r>
            </a:p>
            <a:p>
              <a:pPr marL="0" marR="0" lvl="0" indent="0" algn="ctr" rtl="0">
                <a:lnSpc>
                  <a:spcPct val="90000"/>
                </a:lnSpc>
                <a:spcBef>
                  <a:spcPts val="735"/>
                </a:spcBef>
                <a:spcAft>
                  <a:spcPts val="0"/>
                </a:spcAft>
                <a:buClr>
                  <a:schemeClr val="lt1"/>
                </a:buClr>
                <a:buSzPct val="25000"/>
                <a:buFont typeface="Cabin"/>
                <a:buNone/>
              </a:pPr>
              <a:r>
                <a:rPr lang="en-US" sz="900" b="0" i="0" u="none" strike="noStrike" cap="none">
                  <a:solidFill>
                    <a:schemeClr val="lt1"/>
                  </a:solidFill>
                  <a:latin typeface="Cabin"/>
                  <a:ea typeface="Cabin"/>
                  <a:cs typeface="Cabin"/>
                  <a:sym typeface="Cabin"/>
                </a:rPr>
                <a:t>Publicize ideas</a:t>
              </a:r>
            </a:p>
          </p:txBody>
        </p:sp>
        <p:sp>
          <p:nvSpPr>
            <p:cNvPr id="588" name="Shape 588"/>
            <p:cNvSpPr/>
            <p:nvPr/>
          </p:nvSpPr>
          <p:spPr>
            <a:xfrm>
              <a:off x="1067149" y="3335062"/>
              <a:ext cx="2232300" cy="1116300"/>
            </a:xfrm>
            <a:prstGeom prst="roundRect">
              <a:avLst>
                <a:gd name="adj" fmla="val 16667"/>
              </a:avLst>
            </a:prstGeom>
            <a:gradFill>
              <a:gsLst>
                <a:gs pos="0">
                  <a:srgbClr val="3FABCD"/>
                </a:gs>
                <a:gs pos="15000">
                  <a:srgbClr val="3EAACC"/>
                </a:gs>
                <a:gs pos="62000">
                  <a:srgbClr val="2597B9"/>
                </a:gs>
                <a:gs pos="97000">
                  <a:srgbClr val="1786A5"/>
                </a:gs>
                <a:gs pos="100000">
                  <a:srgbClr val="0985A6"/>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Arial"/>
                <a:ea typeface="Arial"/>
                <a:cs typeface="Arial"/>
                <a:sym typeface="Arial"/>
              </a:endParaRPr>
            </a:p>
          </p:txBody>
        </p:sp>
        <p:sp>
          <p:nvSpPr>
            <p:cNvPr id="589" name="Shape 589"/>
            <p:cNvSpPr txBox="1"/>
            <p:nvPr/>
          </p:nvSpPr>
          <p:spPr>
            <a:xfrm>
              <a:off x="1121638" y="3389552"/>
              <a:ext cx="2177812" cy="1007101"/>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en-US" sz="900" b="0" i="0" u="none" strike="noStrike" cap="none" dirty="0">
                  <a:solidFill>
                    <a:schemeClr val="lt1"/>
                  </a:solidFill>
                  <a:latin typeface="Cabin"/>
                  <a:ea typeface="Cabin"/>
                  <a:cs typeface="Cabin"/>
                  <a:sym typeface="Cabin"/>
                </a:rPr>
                <a:t>Press on and develop ideas collaboratively</a:t>
              </a:r>
            </a:p>
          </p:txBody>
        </p:sp>
        <p:sp>
          <p:nvSpPr>
            <p:cNvPr id="590" name="Shape 590"/>
            <p:cNvSpPr/>
            <p:nvPr/>
          </p:nvSpPr>
          <p:spPr>
            <a:xfrm>
              <a:off x="757879" y="1407554"/>
              <a:ext cx="2232300" cy="1116300"/>
            </a:xfrm>
            <a:prstGeom prst="roundRect">
              <a:avLst>
                <a:gd name="adj" fmla="val 16667"/>
              </a:avLst>
            </a:prstGeom>
            <a:gradFill>
              <a:gsLst>
                <a:gs pos="0">
                  <a:srgbClr val="3FABCD"/>
                </a:gs>
                <a:gs pos="15000">
                  <a:srgbClr val="3EAACC"/>
                </a:gs>
                <a:gs pos="62000">
                  <a:srgbClr val="2597B9"/>
                </a:gs>
                <a:gs pos="97000">
                  <a:srgbClr val="1786A5"/>
                </a:gs>
                <a:gs pos="100000">
                  <a:srgbClr val="0985A6"/>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Arial"/>
                <a:ea typeface="Arial"/>
                <a:cs typeface="Arial"/>
                <a:sym typeface="Arial"/>
              </a:endParaRPr>
            </a:p>
          </p:txBody>
        </p:sp>
        <p:sp>
          <p:nvSpPr>
            <p:cNvPr id="591" name="Shape 591"/>
            <p:cNvSpPr txBox="1"/>
            <p:nvPr/>
          </p:nvSpPr>
          <p:spPr>
            <a:xfrm>
              <a:off x="812368" y="1462044"/>
              <a:ext cx="2123400" cy="10071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en-US" sz="900" b="0" i="0" u="none" strike="noStrike" cap="none">
                  <a:solidFill>
                    <a:schemeClr val="lt1"/>
                  </a:solidFill>
                  <a:latin typeface="Cabin"/>
                  <a:ea typeface="Cabin"/>
                  <a:cs typeface="Cabin"/>
                  <a:sym typeface="Cabin"/>
                </a:rPr>
                <a:t>Solidify and/or refine new meanings</a:t>
              </a:r>
            </a:p>
          </p:txBody>
        </p:sp>
      </p:grpSp>
      <p:sp>
        <p:nvSpPr>
          <p:cNvPr id="592" name="Shape 592"/>
          <p:cNvSpPr txBox="1">
            <a:spLocks noGrp="1"/>
          </p:cNvSpPr>
          <p:nvPr>
            <p:ph type="sldNum" idx="12"/>
          </p:nvPr>
        </p:nvSpPr>
        <p:spPr>
          <a:xfrm>
            <a:off x="6582775" y="6361033"/>
            <a:ext cx="2103900" cy="3615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lang="en-US" sz="1400" b="0" i="0" u="none" strike="noStrike" cap="none">
              <a:solidFill>
                <a:srgbClr val="000000"/>
              </a:solidFill>
              <a:latin typeface="Arial"/>
              <a:ea typeface="Arial"/>
              <a:cs typeface="Arial"/>
              <a:sym typeface="Arial"/>
            </a:endParaRPr>
          </a:p>
        </p:txBody>
      </p:sp>
      <p:sp>
        <p:nvSpPr>
          <p:cNvPr id="593" name="Shape 593"/>
          <p:cNvSpPr/>
          <p:nvPr/>
        </p:nvSpPr>
        <p:spPr>
          <a:xfrm>
            <a:off x="368700" y="2131222"/>
            <a:ext cx="1086300" cy="740400"/>
          </a:xfrm>
          <a:prstGeom prst="cloudCallout">
            <a:avLst>
              <a:gd name="adj1" fmla="val 70519"/>
              <a:gd name="adj2" fmla="val 41269"/>
            </a:avLst>
          </a:prstGeom>
          <a:gradFill>
            <a:gsLst>
              <a:gs pos="0">
                <a:srgbClr val="FFFFFF"/>
              </a:gs>
              <a:gs pos="100000">
                <a:srgbClr val="3366FF"/>
              </a:gs>
            </a:gsLst>
            <a:path path="circle">
              <a:fillToRect l="50000" t="50000" r="50000" b="50000"/>
            </a:path>
            <a:tileRect/>
          </a:gra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Font typeface="Arial"/>
              <a:buNone/>
            </a:pPr>
            <a:r>
              <a:rPr lang="en-US" b="0" i="0" u="none" strike="noStrike" cap="none">
                <a:solidFill>
                  <a:schemeClr val="dk1"/>
                </a:solidFill>
                <a:latin typeface="Arial"/>
                <a:ea typeface="Arial"/>
                <a:cs typeface="Arial"/>
                <a:sym typeface="Arial"/>
              </a:rPr>
              <a:t>Think</a:t>
            </a:r>
          </a:p>
        </p:txBody>
      </p:sp>
      <p:sp>
        <p:nvSpPr>
          <p:cNvPr id="594" name="Shape 594"/>
          <p:cNvSpPr/>
          <p:nvPr/>
        </p:nvSpPr>
        <p:spPr>
          <a:xfrm>
            <a:off x="1655274" y="2231577"/>
            <a:ext cx="1315800" cy="539700"/>
          </a:xfrm>
          <a:prstGeom prst="wedgeEllipseCallout">
            <a:avLst>
              <a:gd name="adj1" fmla="val 27069"/>
              <a:gd name="adj2" fmla="val 73690"/>
            </a:avLst>
          </a:prstGeom>
          <a:gradFill>
            <a:gsLst>
              <a:gs pos="0">
                <a:srgbClr val="FFFFFF"/>
              </a:gs>
              <a:gs pos="100000">
                <a:srgbClr val="FF0000"/>
              </a:gs>
            </a:gsLst>
            <a:path path="circle">
              <a:fillToRect l="50000" t="50000" r="50000" b="50000"/>
            </a:path>
            <a:tileRect/>
          </a:gradFill>
          <a:ln w="19050"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Talk Idea</a:t>
            </a:r>
          </a:p>
        </p:txBody>
      </p:sp>
      <p:grpSp>
        <p:nvGrpSpPr>
          <p:cNvPr id="595" name="Shape 595"/>
          <p:cNvGrpSpPr/>
          <p:nvPr/>
        </p:nvGrpSpPr>
        <p:grpSpPr>
          <a:xfrm>
            <a:off x="3046781" y="2008136"/>
            <a:ext cx="984448" cy="986589"/>
            <a:chOff x="3655126" y="3240244"/>
            <a:chExt cx="1183800" cy="1136100"/>
          </a:xfrm>
        </p:grpSpPr>
        <p:sp>
          <p:nvSpPr>
            <p:cNvPr id="596" name="Shape 596"/>
            <p:cNvSpPr/>
            <p:nvPr/>
          </p:nvSpPr>
          <p:spPr>
            <a:xfrm>
              <a:off x="3655126" y="3240244"/>
              <a:ext cx="1183800" cy="1136100"/>
            </a:xfrm>
            <a:prstGeom prst="verticalScroll">
              <a:avLst>
                <a:gd name="adj" fmla="val 12500"/>
              </a:avLst>
            </a:prstGeom>
            <a:gradFill>
              <a:gsLst>
                <a:gs pos="0">
                  <a:srgbClr val="FFFFFF"/>
                </a:gs>
                <a:gs pos="100000">
                  <a:srgbClr val="FF6600"/>
                </a:gs>
              </a:gsLst>
              <a:path path="circle">
                <a:fillToRect l="50000" t="50000" r="50000" b="50000"/>
              </a:path>
              <a:tileRect/>
            </a:gra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000" b="0" i="0" u="none" strike="noStrike" cap="none">
                <a:solidFill>
                  <a:schemeClr val="dk1"/>
                </a:solidFill>
                <a:latin typeface="Cabin"/>
                <a:ea typeface="Cabin"/>
                <a:cs typeface="Cabin"/>
                <a:sym typeface="Cabin"/>
              </a:endParaRPr>
            </a:p>
          </p:txBody>
        </p:sp>
        <p:sp>
          <p:nvSpPr>
            <p:cNvPr id="597" name="Shape 597"/>
            <p:cNvSpPr txBox="1"/>
            <p:nvPr/>
          </p:nvSpPr>
          <p:spPr>
            <a:xfrm>
              <a:off x="3733061" y="3531196"/>
              <a:ext cx="1020135" cy="417900"/>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llerta"/>
                <a:buNone/>
              </a:pPr>
              <a:r>
                <a:rPr lang="en-US" sz="1000" b="0" i="0" u="none" strike="noStrike" cap="none" dirty="0">
                  <a:solidFill>
                    <a:schemeClr val="dk1"/>
                  </a:solidFill>
                  <a:latin typeface="Allerta"/>
                  <a:ea typeface="Allerta"/>
                  <a:cs typeface="Allerta"/>
                  <a:sym typeface="Allerta"/>
                </a:rPr>
                <a:t>We Understand</a:t>
              </a:r>
            </a:p>
          </p:txBody>
        </p:sp>
      </p:grpSp>
      <p:sp>
        <p:nvSpPr>
          <p:cNvPr id="598" name="Shape 598"/>
          <p:cNvSpPr txBox="1"/>
          <p:nvPr/>
        </p:nvSpPr>
        <p:spPr>
          <a:xfrm>
            <a:off x="314440" y="3251925"/>
            <a:ext cx="8519700" cy="2121425"/>
          </a:xfrm>
          <a:prstGeom prst="rect">
            <a:avLst/>
          </a:prstGeom>
          <a:noFill/>
          <a:ln>
            <a:noFill/>
          </a:ln>
        </p:spPr>
        <p:txBody>
          <a:bodyPr lIns="91425" tIns="91425" rIns="91425" bIns="91425" anchor="t" anchorCtr="0">
            <a:noAutofit/>
          </a:bodyPr>
          <a:lstStyle/>
          <a:p>
            <a:pPr lvl="0">
              <a:spcBef>
                <a:spcPts val="0"/>
              </a:spcBef>
              <a:buNone/>
            </a:pPr>
            <a:r>
              <a:rPr lang="en-US" sz="2400" dirty="0"/>
              <a:t>Create a </a:t>
            </a:r>
            <a:r>
              <a:rPr lang="en-US" sz="2400" b="1" dirty="0">
                <a:solidFill>
                  <a:srgbClr val="00D800"/>
                </a:solidFill>
              </a:rPr>
              <a:t>TEAM</a:t>
            </a:r>
            <a:r>
              <a:rPr lang="en-US" sz="2400" dirty="0"/>
              <a:t> poster.</a:t>
            </a:r>
          </a:p>
          <a:p>
            <a:pPr lvl="0">
              <a:spcBef>
                <a:spcPts val="0"/>
              </a:spcBef>
              <a:buNone/>
            </a:pPr>
            <a:endParaRPr sz="2400" dirty="0"/>
          </a:p>
          <a:p>
            <a:pPr lvl="0"/>
            <a:r>
              <a:rPr lang="en-US" sz="2400" b="1" i="1" dirty="0">
                <a:solidFill>
                  <a:srgbClr val="0000FF"/>
                </a:solidFill>
              </a:rPr>
              <a:t>GOAL</a:t>
            </a:r>
            <a:r>
              <a:rPr lang="en-US" sz="2400" i="1" dirty="0"/>
              <a:t>: </a:t>
            </a:r>
            <a:r>
              <a:rPr lang="en-US" sz="2400" i="1" dirty="0" smtClean="0"/>
              <a:t>On your poster, show </a:t>
            </a:r>
            <a:r>
              <a:rPr lang="en-US" sz="2400" i="1" dirty="0"/>
              <a:t>the </a:t>
            </a:r>
            <a:r>
              <a:rPr lang="en-US" sz="2400" b="1" i="1" dirty="0">
                <a:solidFill>
                  <a:srgbClr val="0000FF"/>
                </a:solidFill>
              </a:rPr>
              <a:t>CONNECTIONS</a:t>
            </a:r>
            <a:r>
              <a:rPr lang="en-US" sz="2400" i="1" dirty="0"/>
              <a:t> between </a:t>
            </a:r>
            <a:r>
              <a:rPr lang="en-US" sz="2400" i="1" dirty="0" smtClean="0"/>
              <a:t>one component of the </a:t>
            </a:r>
            <a:r>
              <a:rPr lang="en-US" sz="2400" i="1" dirty="0"/>
              <a:t>Pedagogical Model for a Culture of </a:t>
            </a:r>
            <a:r>
              <a:rPr lang="en-US" sz="2400" i="1" dirty="0" smtClean="0"/>
              <a:t>Thinking</a:t>
            </a:r>
            <a:r>
              <a:rPr lang="en-US" sz="2400" i="1" dirty="0"/>
              <a:t> </a:t>
            </a:r>
            <a:r>
              <a:rPr lang="en-US" sz="2400" i="1" dirty="0" smtClean="0"/>
              <a:t>and </a:t>
            </a:r>
            <a:r>
              <a:rPr lang="en-US" sz="2400" i="1" dirty="0"/>
              <a:t>the Talk </a:t>
            </a:r>
            <a:r>
              <a:rPr lang="en-US" sz="2400" i="1" dirty="0" smtClean="0"/>
              <a:t>Frame Routine.</a:t>
            </a:r>
          </a:p>
          <a:p>
            <a:pPr lvl="0">
              <a:spcBef>
                <a:spcPts val="0"/>
              </a:spcBef>
              <a:buNone/>
            </a:pPr>
            <a:endParaRPr sz="2400" i="1" dirty="0"/>
          </a:p>
          <a:p>
            <a:pPr lvl="0">
              <a:spcBef>
                <a:spcPts val="0"/>
              </a:spcBef>
              <a:buNone/>
            </a:pPr>
            <a:r>
              <a:rPr lang="en-US" sz="2400" dirty="0"/>
              <a:t>You have </a:t>
            </a:r>
            <a:r>
              <a:rPr lang="en-US" sz="2400" b="1" i="1" dirty="0" smtClean="0">
                <a:solidFill>
                  <a:srgbClr val="0000FF"/>
                </a:solidFill>
              </a:rPr>
              <a:t>10 </a:t>
            </a:r>
            <a:r>
              <a:rPr lang="en-US" sz="2400" dirty="0" smtClean="0"/>
              <a:t>minutes to discuss and record.</a:t>
            </a:r>
            <a:endParaRPr lang="en-US" sz="2400" dirty="0"/>
          </a:p>
          <a:p>
            <a:pPr lvl="0">
              <a:spcBef>
                <a:spcPts val="0"/>
              </a:spcBef>
              <a:buNone/>
            </a:pPr>
            <a:endParaRPr sz="2400" i="1" dirty="0"/>
          </a:p>
          <a:p>
            <a:pPr lvl="0">
              <a:spcBef>
                <a:spcPts val="0"/>
              </a:spcBef>
              <a:buNone/>
            </a:pPr>
            <a:r>
              <a:rPr lang="en-US" sz="2400" i="1" dirty="0"/>
              <a:t> </a:t>
            </a:r>
            <a:r>
              <a:rPr lang="en-US" i="1" dirty="0"/>
              <a:t> </a:t>
            </a:r>
          </a:p>
        </p:txBody>
      </p:sp>
      <p:cxnSp>
        <p:nvCxnSpPr>
          <p:cNvPr id="599" name="Shape 599"/>
          <p:cNvCxnSpPr/>
          <p:nvPr/>
        </p:nvCxnSpPr>
        <p:spPr>
          <a:xfrm>
            <a:off x="4144137" y="2706462"/>
            <a:ext cx="2041200" cy="24900"/>
          </a:xfrm>
          <a:prstGeom prst="straightConnector1">
            <a:avLst/>
          </a:prstGeom>
          <a:noFill/>
          <a:ln w="38100" cap="flat" cmpd="sng">
            <a:solidFill>
              <a:schemeClr val="dk2"/>
            </a:solidFill>
            <a:prstDash val="solid"/>
            <a:round/>
            <a:headEnd type="none" w="lg" len="lg"/>
            <a:tailEnd type="triangle" w="lg" len="lg"/>
          </a:ln>
        </p:spPr>
      </p:cxnSp>
      <p:cxnSp>
        <p:nvCxnSpPr>
          <p:cNvPr id="600" name="Shape 600"/>
          <p:cNvCxnSpPr/>
          <p:nvPr/>
        </p:nvCxnSpPr>
        <p:spPr>
          <a:xfrm rot="10800000">
            <a:off x="4019700" y="2351150"/>
            <a:ext cx="2077800" cy="12600"/>
          </a:xfrm>
          <a:prstGeom prst="straightConnector1">
            <a:avLst/>
          </a:prstGeom>
          <a:noFill/>
          <a:ln w="38100"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14656767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title"/>
          </p:nvPr>
        </p:nvSpPr>
        <p:spPr>
          <a:xfrm>
            <a:off x="457200" y="369740"/>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4800" b="0" i="0" u="none" strike="noStrike" cap="none" dirty="0">
                <a:solidFill>
                  <a:srgbClr val="F3F3F3"/>
                </a:solidFill>
                <a:latin typeface="Cabin"/>
                <a:ea typeface="Cabin"/>
                <a:cs typeface="Cabin"/>
                <a:sym typeface="Cabin"/>
              </a:rPr>
              <a:t>Talk </a:t>
            </a:r>
            <a:r>
              <a:rPr lang="en-US" sz="4800" b="0" i="0" u="none" strike="noStrike" cap="none" dirty="0" smtClean="0">
                <a:solidFill>
                  <a:srgbClr val="F3F3F3"/>
                </a:solidFill>
                <a:latin typeface="Cabin"/>
                <a:ea typeface="Cabin"/>
                <a:cs typeface="Cabin"/>
                <a:sym typeface="Cabin"/>
              </a:rPr>
              <a:t>Frame Routine</a:t>
            </a:r>
            <a:endParaRPr lang="en-US" sz="4800" b="0" i="0" u="none" strike="noStrike" cap="none" dirty="0">
              <a:solidFill>
                <a:srgbClr val="F3F3F3"/>
              </a:solidFill>
              <a:latin typeface="Cabin"/>
              <a:ea typeface="Cabin"/>
              <a:cs typeface="Cabin"/>
              <a:sym typeface="Cabin"/>
            </a:endParaRPr>
          </a:p>
          <a:p>
            <a:pPr marL="0" marR="0" lvl="0" indent="0" algn="l" rtl="0">
              <a:lnSpc>
                <a:spcPct val="100000"/>
              </a:lnSpc>
              <a:spcBef>
                <a:spcPts val="0"/>
              </a:spcBef>
              <a:spcAft>
                <a:spcPts val="0"/>
              </a:spcAft>
              <a:buClr>
                <a:srgbClr val="FFFFFF"/>
              </a:buClr>
              <a:buSzPct val="25000"/>
              <a:buFont typeface="Arial"/>
              <a:buNone/>
            </a:pPr>
            <a:endParaRPr sz="4400" b="0" i="0" u="none" strike="noStrike" cap="none" dirty="0">
              <a:solidFill>
                <a:srgbClr val="FFFFFF"/>
              </a:solidFill>
              <a:latin typeface="Arial"/>
              <a:ea typeface="Arial"/>
              <a:cs typeface="Arial"/>
              <a:sym typeface="Arial"/>
            </a:endParaRPr>
          </a:p>
        </p:txBody>
      </p:sp>
      <p:sp>
        <p:nvSpPr>
          <p:cNvPr id="542" name="Shape 542"/>
          <p:cNvSpPr txBox="1">
            <a:spLocks noGrp="1"/>
          </p:cNvSpPr>
          <p:nvPr>
            <p:ph type="sldNum" idx="12"/>
          </p:nvPr>
        </p:nvSpPr>
        <p:spPr>
          <a:xfrm>
            <a:off x="6553200" y="6356351"/>
            <a:ext cx="2133599"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lang="en-US" sz="1400" b="0" i="0" u="none" strike="noStrike" cap="none">
              <a:solidFill>
                <a:srgbClr val="000000"/>
              </a:solidFill>
              <a:latin typeface="Arial"/>
              <a:ea typeface="Arial"/>
              <a:cs typeface="Arial"/>
              <a:sym typeface="Arial"/>
            </a:endParaRPr>
          </a:p>
        </p:txBody>
      </p:sp>
      <p:sp>
        <p:nvSpPr>
          <p:cNvPr id="543" name="Shape 543"/>
          <p:cNvSpPr txBox="1"/>
          <p:nvPr/>
        </p:nvSpPr>
        <p:spPr>
          <a:xfrm>
            <a:off x="1330800" y="5935375"/>
            <a:ext cx="6482399" cy="635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bin"/>
              <a:buNone/>
            </a:pPr>
            <a:r>
              <a:rPr lang="en-US" sz="1200" b="0" i="1" u="none" strike="noStrike" cap="none">
                <a:solidFill>
                  <a:schemeClr val="dk1"/>
                </a:solidFill>
                <a:latin typeface="Cabin"/>
                <a:ea typeface="Cabin"/>
                <a:cs typeface="Cabin"/>
                <a:sym typeface="Cabin"/>
              </a:rPr>
              <a:t>Exploring Shape Games: Geometry with Imi and Zani</a:t>
            </a:r>
            <a:r>
              <a:rPr lang="en-US" sz="1200" b="0" i="0" u="none" strike="noStrike" cap="none">
                <a:solidFill>
                  <a:schemeClr val="dk1"/>
                </a:solidFill>
                <a:latin typeface="Cabin"/>
                <a:ea typeface="Cabin"/>
                <a:cs typeface="Cabin"/>
                <a:sym typeface="Cabin"/>
              </a:rPr>
              <a:t>, by M. K. Gavin,</a:t>
            </a:r>
            <a:r>
              <a:rPr lang="en-US" sz="1200" b="0" i="1" u="none" strike="noStrike" cap="none">
                <a:solidFill>
                  <a:schemeClr val="dk1"/>
                </a:solidFill>
                <a:latin typeface="Cabin"/>
                <a:ea typeface="Cabin"/>
                <a:cs typeface="Cabin"/>
                <a:sym typeface="Cabin"/>
              </a:rPr>
              <a:t> </a:t>
            </a:r>
            <a:r>
              <a:rPr lang="en-US" sz="1200" b="0" i="0" u="none" strike="noStrike" cap="none">
                <a:solidFill>
                  <a:schemeClr val="dk1"/>
                </a:solidFill>
                <a:latin typeface="Cabin"/>
                <a:ea typeface="Cabin"/>
                <a:cs typeface="Cabin"/>
                <a:sym typeface="Cabin"/>
              </a:rPr>
              <a:t>T. M. Casa, S. H. Chapin, and L. J. Sheffield. Copyright © 2012, by Kendall Hunt Publishing Company</a:t>
            </a:r>
          </a:p>
        </p:txBody>
      </p:sp>
      <p:sp>
        <p:nvSpPr>
          <p:cNvPr id="544" name="Shape 544"/>
          <p:cNvSpPr/>
          <p:nvPr/>
        </p:nvSpPr>
        <p:spPr>
          <a:xfrm>
            <a:off x="954774" y="1512749"/>
            <a:ext cx="7079699" cy="4422600"/>
          </a:xfrm>
          <a:prstGeom prst="rect">
            <a:avLst/>
          </a:prstGeom>
          <a:solidFill>
            <a:srgbClr val="C0C0C0"/>
          </a:solidFill>
          <a:ln w="31750"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bin"/>
              <a:ea typeface="Cabin"/>
              <a:cs typeface="Cabin"/>
              <a:sym typeface="Cabin"/>
            </a:endParaRPr>
          </a:p>
        </p:txBody>
      </p:sp>
      <p:grpSp>
        <p:nvGrpSpPr>
          <p:cNvPr id="545" name="Shape 545"/>
          <p:cNvGrpSpPr/>
          <p:nvPr/>
        </p:nvGrpSpPr>
        <p:grpSpPr>
          <a:xfrm>
            <a:off x="1176023" y="1648628"/>
            <a:ext cx="6791973" cy="4037422"/>
            <a:chOff x="1598448" y="1081487"/>
            <a:chExt cx="6571818" cy="4037422"/>
          </a:xfrm>
        </p:grpSpPr>
        <p:sp>
          <p:nvSpPr>
            <p:cNvPr id="546" name="Shape 546"/>
            <p:cNvSpPr txBox="1"/>
            <p:nvPr/>
          </p:nvSpPr>
          <p:spPr>
            <a:xfrm>
              <a:off x="2578866" y="1161383"/>
              <a:ext cx="5591400" cy="542698"/>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Comic Sans MS"/>
                <a:buNone/>
              </a:pPr>
              <a:r>
                <a:rPr lang="en-US" sz="1800" b="0" i="0" u="none" strike="noStrike" cap="none">
                  <a:solidFill>
                    <a:schemeClr val="dk1"/>
                  </a:solidFill>
                  <a:latin typeface="Comic Sans MS"/>
                  <a:ea typeface="Comic Sans MS"/>
                  <a:cs typeface="Comic Sans MS"/>
                  <a:sym typeface="Comic Sans MS"/>
                </a:rPr>
                <a:t>Question worded using student accessible phrasing</a:t>
              </a:r>
            </a:p>
          </p:txBody>
        </p:sp>
        <p:sp>
          <p:nvSpPr>
            <p:cNvPr id="547" name="Shape 547"/>
            <p:cNvSpPr txBox="1"/>
            <p:nvPr/>
          </p:nvSpPr>
          <p:spPr>
            <a:xfrm>
              <a:off x="1873472" y="2266133"/>
              <a:ext cx="6096598" cy="1600799"/>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Comic Sans MS"/>
                <a:buNone/>
              </a:pPr>
              <a:r>
                <a:rPr lang="en-US" sz="1800" b="0" i="0" u="none" strike="noStrike" cap="none">
                  <a:solidFill>
                    <a:schemeClr val="dk1"/>
                  </a:solidFill>
                  <a:latin typeface="Comic Sans MS"/>
                  <a:ea typeface="Comic Sans MS"/>
                  <a:cs typeface="Comic Sans MS"/>
                  <a:sym typeface="Comic Sans MS"/>
                </a:rPr>
                <a:t>Notes representing students’ ideas</a:t>
              </a:r>
            </a:p>
            <a:p>
              <a:pPr marL="0" marR="0" lvl="0" indent="0" algn="ctr" rtl="0">
                <a:lnSpc>
                  <a:spcPct val="115000"/>
                </a:lnSpc>
                <a:spcBef>
                  <a:spcPts val="1000"/>
                </a:spcBef>
                <a:spcAft>
                  <a:spcPts val="0"/>
                </a:spcAft>
                <a:buClr>
                  <a:schemeClr val="dk1"/>
                </a:buClr>
                <a:buSzPct val="25000"/>
                <a:buFont typeface="Comic Sans MS"/>
                <a:buNone/>
              </a:pPr>
              <a:r>
                <a:rPr lang="en-US" sz="1400" b="0" i="0" u="none" strike="noStrike" cap="none">
                  <a:solidFill>
                    <a:schemeClr val="dk1"/>
                  </a:solidFill>
                  <a:latin typeface="Comic Sans MS"/>
                  <a:ea typeface="Comic Sans MS"/>
                  <a:cs typeface="Comic Sans MS"/>
                  <a:sym typeface="Comic Sans MS"/>
                </a:rPr>
                <a:t>(These include correct ideas as well as misconceptions. Also, the number of “talk idea” sections used will vary according to the lesson, student contributions, and teacher’s decisions about how to group ideas. The teacher can also choose to add in a particular “talk idea.”)</a:t>
              </a:r>
            </a:p>
          </p:txBody>
        </p:sp>
        <p:sp>
          <p:nvSpPr>
            <p:cNvPr id="548" name="Shape 548"/>
            <p:cNvSpPr txBox="1"/>
            <p:nvPr/>
          </p:nvSpPr>
          <p:spPr>
            <a:xfrm>
              <a:off x="2578876" y="4266908"/>
              <a:ext cx="5337299" cy="8520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Comic Sans MS"/>
                <a:buNone/>
              </a:pPr>
              <a:r>
                <a:rPr lang="en-US" sz="1800" b="0" i="0" u="none" strike="noStrike" cap="none">
                  <a:solidFill>
                    <a:schemeClr val="dk1"/>
                  </a:solidFill>
                  <a:latin typeface="Comic Sans MS"/>
                  <a:ea typeface="Comic Sans MS"/>
                  <a:cs typeface="Comic Sans MS"/>
                  <a:sym typeface="Comic Sans MS"/>
                </a:rPr>
                <a:t>Summary of the mathematically valid conclusion agreed upon by the class</a:t>
              </a:r>
            </a:p>
          </p:txBody>
        </p:sp>
        <p:sp>
          <p:nvSpPr>
            <p:cNvPr id="549" name="Shape 549"/>
            <p:cNvSpPr/>
            <p:nvPr/>
          </p:nvSpPr>
          <p:spPr>
            <a:xfrm>
              <a:off x="1598448" y="1081487"/>
              <a:ext cx="1051498" cy="556199"/>
            </a:xfrm>
            <a:prstGeom prst="cloudCallout">
              <a:avLst>
                <a:gd name="adj1" fmla="val 70519"/>
                <a:gd name="adj2" fmla="val 41269"/>
              </a:avLst>
            </a:prstGeom>
            <a:gradFill>
              <a:gsLst>
                <a:gs pos="0">
                  <a:srgbClr val="FFFFFF"/>
                </a:gs>
                <a:gs pos="100000">
                  <a:srgbClr val="3366FF"/>
                </a:gs>
              </a:gsLst>
              <a:path path="circle">
                <a:fillToRect l="50000" t="50000" r="50000" b="50000"/>
              </a:path>
              <a:tileRect/>
            </a:gra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Think</a:t>
              </a:r>
            </a:p>
          </p:txBody>
        </p:sp>
        <p:sp>
          <p:nvSpPr>
            <p:cNvPr id="550" name="Shape 550"/>
            <p:cNvSpPr/>
            <p:nvPr/>
          </p:nvSpPr>
          <p:spPr>
            <a:xfrm>
              <a:off x="1754899" y="1799643"/>
              <a:ext cx="1172100" cy="556199"/>
            </a:xfrm>
            <a:prstGeom prst="wedgeEllipseCallout">
              <a:avLst>
                <a:gd name="adj1" fmla="val 27069"/>
                <a:gd name="adj2" fmla="val 73690"/>
              </a:avLst>
            </a:prstGeom>
            <a:gradFill>
              <a:gsLst>
                <a:gs pos="0">
                  <a:srgbClr val="FFFFFF"/>
                </a:gs>
                <a:gs pos="100000">
                  <a:srgbClr val="FF0000"/>
                </a:gs>
              </a:gsLst>
              <a:path path="circle">
                <a:fillToRect l="50000" t="50000" r="50000" b="50000"/>
              </a:path>
              <a:tileRect/>
            </a:gradFill>
            <a:ln w="19050"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Talk Idea</a:t>
              </a:r>
            </a:p>
          </p:txBody>
        </p:sp>
      </p:grpSp>
      <p:grpSp>
        <p:nvGrpSpPr>
          <p:cNvPr id="551" name="Shape 551"/>
          <p:cNvGrpSpPr/>
          <p:nvPr/>
        </p:nvGrpSpPr>
        <p:grpSpPr>
          <a:xfrm>
            <a:off x="1259903" y="4516441"/>
            <a:ext cx="1189194" cy="1169601"/>
            <a:chOff x="1782557" y="4335966"/>
            <a:chExt cx="1189194" cy="1169601"/>
          </a:xfrm>
        </p:grpSpPr>
        <p:sp>
          <p:nvSpPr>
            <p:cNvPr id="552" name="Shape 552"/>
            <p:cNvSpPr/>
            <p:nvPr/>
          </p:nvSpPr>
          <p:spPr>
            <a:xfrm>
              <a:off x="1782557" y="4335966"/>
              <a:ext cx="1183800" cy="1136099"/>
            </a:xfrm>
            <a:prstGeom prst="verticalScroll">
              <a:avLst>
                <a:gd name="adj" fmla="val 12500"/>
              </a:avLst>
            </a:prstGeom>
            <a:gradFill>
              <a:gsLst>
                <a:gs pos="0">
                  <a:srgbClr val="FFFFFF"/>
                </a:gs>
                <a:gs pos="100000">
                  <a:srgbClr val="FF6600"/>
                </a:gs>
              </a:gsLst>
              <a:path path="circle">
                <a:fillToRect l="50000" t="50000" r="50000" b="50000"/>
              </a:path>
              <a:tileRect/>
            </a:gra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bin"/>
                <a:ea typeface="Cabin"/>
                <a:cs typeface="Cabin"/>
                <a:sym typeface="Cabin"/>
              </a:endParaRPr>
            </a:p>
          </p:txBody>
        </p:sp>
        <p:sp>
          <p:nvSpPr>
            <p:cNvPr id="553" name="Shape 553"/>
            <p:cNvSpPr txBox="1"/>
            <p:nvPr/>
          </p:nvSpPr>
          <p:spPr>
            <a:xfrm>
              <a:off x="1788851" y="4520967"/>
              <a:ext cx="1182900" cy="984600"/>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llerta"/>
                <a:buNone/>
              </a:pPr>
              <a:r>
                <a:rPr lang="en-US" sz="1200" b="0" i="0" u="none" strike="noStrike" cap="none">
                  <a:solidFill>
                    <a:schemeClr val="dk1"/>
                  </a:solidFill>
                  <a:latin typeface="Allerta"/>
                  <a:ea typeface="Allerta"/>
                  <a:cs typeface="Allerta"/>
                  <a:sym typeface="Allerta"/>
                </a:rPr>
                <a:t>We Understand</a:t>
              </a:r>
            </a:p>
          </p:txBody>
        </p:sp>
      </p:gr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457200" y="450966"/>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3870" b="0" i="0" u="none" strike="noStrike" cap="none">
                <a:solidFill>
                  <a:srgbClr val="F3F3F3"/>
                </a:solidFill>
                <a:latin typeface="Cabin"/>
                <a:ea typeface="Cabin"/>
                <a:cs typeface="Cabin"/>
                <a:sym typeface="Cabin"/>
              </a:rPr>
              <a:t>A Pedagogical Model to Support a Culture of Thinking</a:t>
            </a:r>
          </a:p>
          <a:p>
            <a:pPr marL="0" marR="0" lvl="0" indent="0" algn="l" rtl="0">
              <a:lnSpc>
                <a:spcPct val="100000"/>
              </a:lnSpc>
              <a:spcBef>
                <a:spcPts val="0"/>
              </a:spcBef>
              <a:spcAft>
                <a:spcPts val="0"/>
              </a:spcAft>
              <a:buClr>
                <a:srgbClr val="FFFFFF"/>
              </a:buClr>
              <a:buSzPct val="25000"/>
              <a:buFont typeface="Arial"/>
              <a:buNone/>
            </a:pPr>
            <a:endParaRPr sz="4400" b="0" i="0" u="none" strike="noStrike" cap="none">
              <a:solidFill>
                <a:srgbClr val="FFFFFF"/>
              </a:solidFill>
              <a:latin typeface="Arial"/>
              <a:ea typeface="Arial"/>
              <a:cs typeface="Arial"/>
              <a:sym typeface="Arial"/>
            </a:endParaRPr>
          </a:p>
        </p:txBody>
      </p:sp>
      <p:sp>
        <p:nvSpPr>
          <p:cNvPr id="560" name="Shape 560"/>
          <p:cNvSpPr txBox="1">
            <a:spLocks noGrp="1"/>
          </p:cNvSpPr>
          <p:nvPr>
            <p:ph type="sldNum" idx="12"/>
          </p:nvPr>
        </p:nvSpPr>
        <p:spPr>
          <a:xfrm>
            <a:off x="6553200" y="6356351"/>
            <a:ext cx="2133599"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lang="en-US" sz="1400" b="0" i="0" u="none" strike="noStrike" cap="none">
              <a:solidFill>
                <a:srgbClr val="000000"/>
              </a:solidFill>
              <a:latin typeface="Arial"/>
              <a:ea typeface="Arial"/>
              <a:cs typeface="Arial"/>
              <a:sym typeface="Arial"/>
            </a:endParaRPr>
          </a:p>
        </p:txBody>
      </p:sp>
      <p:grpSp>
        <p:nvGrpSpPr>
          <p:cNvPr id="561" name="Shape 561"/>
          <p:cNvGrpSpPr/>
          <p:nvPr/>
        </p:nvGrpSpPr>
        <p:grpSpPr>
          <a:xfrm>
            <a:off x="1475236" y="1763383"/>
            <a:ext cx="6803039" cy="4773299"/>
            <a:chOff x="757879" y="-28751"/>
            <a:chExt cx="6104117" cy="4773299"/>
          </a:xfrm>
        </p:grpSpPr>
        <p:sp>
          <p:nvSpPr>
            <p:cNvPr id="562" name="Shape 562"/>
            <p:cNvSpPr/>
            <p:nvPr/>
          </p:nvSpPr>
          <p:spPr>
            <a:xfrm>
              <a:off x="1423333" y="-28751"/>
              <a:ext cx="4773299" cy="4773299"/>
            </a:xfrm>
            <a:custGeom>
              <a:avLst/>
              <a:gdLst/>
              <a:ahLst/>
              <a:cxnLst/>
              <a:rect l="0" t="0" r="0" b="0"/>
              <a:pathLst>
                <a:path w="120000" h="120000" extrusionOk="0">
                  <a:moveTo>
                    <a:pt x="77298" y="6263"/>
                  </a:moveTo>
                  <a:lnTo>
                    <a:pt x="77298" y="6263"/>
                  </a:lnTo>
                  <a:cubicBezTo>
                    <a:pt x="102255" y="14193"/>
                    <a:pt x="118511" y="38059"/>
                    <a:pt x="116641" y="64026"/>
                  </a:cubicBezTo>
                  <a:cubicBezTo>
                    <a:pt x="114771" y="89992"/>
                    <a:pt x="95261" y="111316"/>
                    <a:pt x="69422" y="115635"/>
                  </a:cubicBezTo>
                  <a:cubicBezTo>
                    <a:pt x="43583" y="119955"/>
                    <a:pt x="18124" y="106149"/>
                    <a:pt x="7804" y="82221"/>
                  </a:cubicBezTo>
                  <a:cubicBezTo>
                    <a:pt x="-2516" y="58293"/>
                    <a:pt x="4982" y="30456"/>
                    <a:pt x="25952" y="14847"/>
                  </a:cubicBezTo>
                  <a:lnTo>
                    <a:pt x="24113" y="11904"/>
                  </a:lnTo>
                  <a:lnTo>
                    <a:pt x="31770" y="14803"/>
                  </a:lnTo>
                  <a:lnTo>
                    <a:pt x="31196" y="23243"/>
                  </a:lnTo>
                  <a:lnTo>
                    <a:pt x="29357" y="20299"/>
                  </a:lnTo>
                  <a:lnTo>
                    <a:pt x="29357" y="20299"/>
                  </a:lnTo>
                  <a:cubicBezTo>
                    <a:pt x="10652" y="34146"/>
                    <a:pt x="4049" y="58727"/>
                    <a:pt x="13376" y="79795"/>
                  </a:cubicBezTo>
                  <a:cubicBezTo>
                    <a:pt x="22703" y="100862"/>
                    <a:pt x="45537" y="112945"/>
                    <a:pt x="68643" y="109040"/>
                  </a:cubicBezTo>
                  <a:cubicBezTo>
                    <a:pt x="91749" y="105134"/>
                    <a:pt x="109126" y="86253"/>
                    <a:pt x="110701" y="63343"/>
                  </a:cubicBezTo>
                  <a:cubicBezTo>
                    <a:pt x="112277" y="40433"/>
                    <a:pt x="97641" y="19441"/>
                    <a:pt x="75279" y="12537"/>
                  </a:cubicBezTo>
                  <a:close/>
                </a:path>
              </a:pathLst>
            </a:custGeom>
            <a:solidFill>
              <a:srgbClr val="CCDBE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63" name="Shape 563"/>
            <p:cNvSpPr/>
            <p:nvPr/>
          </p:nvSpPr>
          <p:spPr>
            <a:xfrm>
              <a:off x="2693789" y="1035"/>
              <a:ext cx="2232299" cy="1116299"/>
            </a:xfrm>
            <a:prstGeom prst="roundRect">
              <a:avLst>
                <a:gd name="adj" fmla="val 16667"/>
              </a:avLst>
            </a:prstGeom>
            <a:gradFill>
              <a:gsLst>
                <a:gs pos="0">
                  <a:srgbClr val="3FABCD"/>
                </a:gs>
                <a:gs pos="15000">
                  <a:srgbClr val="3EAACC"/>
                </a:gs>
                <a:gs pos="62000">
                  <a:srgbClr val="2597B9"/>
                </a:gs>
                <a:gs pos="97000">
                  <a:srgbClr val="1786A5"/>
                </a:gs>
                <a:gs pos="100000">
                  <a:srgbClr val="0985A6"/>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64" name="Shape 564"/>
            <p:cNvSpPr txBox="1"/>
            <p:nvPr/>
          </p:nvSpPr>
          <p:spPr>
            <a:xfrm>
              <a:off x="2748276" y="55522"/>
              <a:ext cx="2123399" cy="10071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en-US" sz="2100" b="0" i="0" u="none" strike="noStrike" cap="none">
                  <a:solidFill>
                    <a:schemeClr val="lt1"/>
                  </a:solidFill>
                  <a:latin typeface="Cabin"/>
                  <a:ea typeface="Cabin"/>
                  <a:cs typeface="Cabin"/>
                  <a:sym typeface="Cabin"/>
                </a:rPr>
                <a:t>New question(s)</a:t>
              </a:r>
            </a:p>
          </p:txBody>
        </p:sp>
        <p:sp>
          <p:nvSpPr>
            <p:cNvPr id="565" name="Shape 565"/>
            <p:cNvSpPr/>
            <p:nvPr/>
          </p:nvSpPr>
          <p:spPr>
            <a:xfrm>
              <a:off x="4629696" y="1407554"/>
              <a:ext cx="2232299" cy="1116299"/>
            </a:xfrm>
            <a:prstGeom prst="roundRect">
              <a:avLst>
                <a:gd name="adj" fmla="val 16667"/>
              </a:avLst>
            </a:prstGeom>
            <a:gradFill>
              <a:gsLst>
                <a:gs pos="0">
                  <a:srgbClr val="3FABCD"/>
                </a:gs>
                <a:gs pos="15000">
                  <a:srgbClr val="3EAACC"/>
                </a:gs>
                <a:gs pos="62000">
                  <a:srgbClr val="2597B9"/>
                </a:gs>
                <a:gs pos="97000">
                  <a:srgbClr val="1786A5"/>
                </a:gs>
                <a:gs pos="100000">
                  <a:srgbClr val="0985A6"/>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66" name="Shape 566"/>
            <p:cNvSpPr txBox="1"/>
            <p:nvPr/>
          </p:nvSpPr>
          <p:spPr>
            <a:xfrm>
              <a:off x="4684185" y="1462044"/>
              <a:ext cx="2123399" cy="10071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en-US" sz="2100" b="0" i="0" u="none" strike="noStrike" cap="none">
                  <a:solidFill>
                    <a:schemeClr val="lt1"/>
                  </a:solidFill>
                  <a:latin typeface="Cabin"/>
                  <a:ea typeface="Cabin"/>
                  <a:cs typeface="Cabin"/>
                  <a:sym typeface="Cabin"/>
                </a:rPr>
                <a:t>Generate ideas</a:t>
              </a:r>
            </a:p>
          </p:txBody>
        </p:sp>
        <p:sp>
          <p:nvSpPr>
            <p:cNvPr id="567" name="Shape 567"/>
            <p:cNvSpPr/>
            <p:nvPr/>
          </p:nvSpPr>
          <p:spPr>
            <a:xfrm>
              <a:off x="4177030" y="3335057"/>
              <a:ext cx="2232299" cy="1116299"/>
            </a:xfrm>
            <a:prstGeom prst="roundRect">
              <a:avLst>
                <a:gd name="adj" fmla="val 16667"/>
              </a:avLst>
            </a:prstGeom>
            <a:gradFill>
              <a:gsLst>
                <a:gs pos="0">
                  <a:srgbClr val="3FABCD"/>
                </a:gs>
                <a:gs pos="15000">
                  <a:srgbClr val="3EAACC"/>
                </a:gs>
                <a:gs pos="62000">
                  <a:srgbClr val="2597B9"/>
                </a:gs>
                <a:gs pos="97000">
                  <a:srgbClr val="1786A5"/>
                </a:gs>
                <a:gs pos="100000">
                  <a:srgbClr val="0985A6"/>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68" name="Shape 568"/>
            <p:cNvSpPr txBox="1"/>
            <p:nvPr/>
          </p:nvSpPr>
          <p:spPr>
            <a:xfrm>
              <a:off x="4231519" y="3389548"/>
              <a:ext cx="2123399" cy="10071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en-US" sz="2100" b="0" i="0" u="none" strike="noStrike" cap="none">
                  <a:solidFill>
                    <a:schemeClr val="lt1"/>
                  </a:solidFill>
                  <a:latin typeface="Cabin"/>
                  <a:ea typeface="Cabin"/>
                  <a:cs typeface="Cabin"/>
                  <a:sym typeface="Cabin"/>
                </a:rPr>
                <a:t>Elicit and </a:t>
              </a:r>
            </a:p>
            <a:p>
              <a:pPr marL="0" marR="0" lvl="0" indent="0" algn="ctr" rtl="0">
                <a:lnSpc>
                  <a:spcPct val="90000"/>
                </a:lnSpc>
                <a:spcBef>
                  <a:spcPts val="735"/>
                </a:spcBef>
                <a:spcAft>
                  <a:spcPts val="0"/>
                </a:spcAft>
                <a:buClr>
                  <a:schemeClr val="lt1"/>
                </a:buClr>
                <a:buSzPct val="25000"/>
                <a:buFont typeface="Cabin"/>
                <a:buNone/>
              </a:pPr>
              <a:r>
                <a:rPr lang="en-US" sz="2100" b="0" i="0" u="none" strike="noStrike" cap="none">
                  <a:solidFill>
                    <a:schemeClr val="lt1"/>
                  </a:solidFill>
                  <a:latin typeface="Cabin"/>
                  <a:ea typeface="Cabin"/>
                  <a:cs typeface="Cabin"/>
                  <a:sym typeface="Cabin"/>
                </a:rPr>
                <a:t>Publicize ideas</a:t>
              </a:r>
            </a:p>
          </p:txBody>
        </p:sp>
        <p:sp>
          <p:nvSpPr>
            <p:cNvPr id="569" name="Shape 569"/>
            <p:cNvSpPr/>
            <p:nvPr/>
          </p:nvSpPr>
          <p:spPr>
            <a:xfrm>
              <a:off x="1067149" y="3335062"/>
              <a:ext cx="2232299" cy="1116299"/>
            </a:xfrm>
            <a:prstGeom prst="roundRect">
              <a:avLst>
                <a:gd name="adj" fmla="val 16667"/>
              </a:avLst>
            </a:prstGeom>
            <a:gradFill>
              <a:gsLst>
                <a:gs pos="0">
                  <a:srgbClr val="3FABCD"/>
                </a:gs>
                <a:gs pos="15000">
                  <a:srgbClr val="3EAACC"/>
                </a:gs>
                <a:gs pos="62000">
                  <a:srgbClr val="2597B9"/>
                </a:gs>
                <a:gs pos="97000">
                  <a:srgbClr val="1786A5"/>
                </a:gs>
                <a:gs pos="100000">
                  <a:srgbClr val="0985A6"/>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70" name="Shape 570"/>
            <p:cNvSpPr txBox="1"/>
            <p:nvPr/>
          </p:nvSpPr>
          <p:spPr>
            <a:xfrm>
              <a:off x="1121637" y="3389551"/>
              <a:ext cx="2123399" cy="10071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en-US" sz="2100" b="0" i="0" u="none" strike="noStrike" cap="none">
                  <a:solidFill>
                    <a:schemeClr val="lt1"/>
                  </a:solidFill>
                  <a:latin typeface="Cabin"/>
                  <a:ea typeface="Cabin"/>
                  <a:cs typeface="Cabin"/>
                  <a:sym typeface="Cabin"/>
                </a:rPr>
                <a:t>Press on and develop ideas collaboratively</a:t>
              </a:r>
            </a:p>
          </p:txBody>
        </p:sp>
        <p:sp>
          <p:nvSpPr>
            <p:cNvPr id="571" name="Shape 571"/>
            <p:cNvSpPr/>
            <p:nvPr/>
          </p:nvSpPr>
          <p:spPr>
            <a:xfrm>
              <a:off x="757879" y="1407554"/>
              <a:ext cx="2232299" cy="1116299"/>
            </a:xfrm>
            <a:prstGeom prst="roundRect">
              <a:avLst>
                <a:gd name="adj" fmla="val 16667"/>
              </a:avLst>
            </a:prstGeom>
            <a:gradFill>
              <a:gsLst>
                <a:gs pos="0">
                  <a:srgbClr val="3FABCD"/>
                </a:gs>
                <a:gs pos="15000">
                  <a:srgbClr val="3EAACC"/>
                </a:gs>
                <a:gs pos="62000">
                  <a:srgbClr val="2597B9"/>
                </a:gs>
                <a:gs pos="97000">
                  <a:srgbClr val="1786A5"/>
                </a:gs>
                <a:gs pos="100000">
                  <a:srgbClr val="0985A6"/>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72" name="Shape 572"/>
            <p:cNvSpPr txBox="1"/>
            <p:nvPr/>
          </p:nvSpPr>
          <p:spPr>
            <a:xfrm>
              <a:off x="812368" y="1462044"/>
              <a:ext cx="2123399" cy="10071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en-US" sz="2100" b="0" i="0" u="none" strike="noStrike" cap="none">
                  <a:solidFill>
                    <a:schemeClr val="lt1"/>
                  </a:solidFill>
                  <a:latin typeface="Cabin"/>
                  <a:ea typeface="Cabin"/>
                  <a:cs typeface="Cabin"/>
                  <a:sym typeface="Cabin"/>
                </a:rPr>
                <a:t>Solidify and/or refine new meanings</a:t>
              </a:r>
            </a:p>
          </p:txBody>
        </p:sp>
      </p:gr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p:nvPr/>
        </p:nvSpPr>
        <p:spPr>
          <a:xfrm>
            <a:off x="2302298" y="2084671"/>
            <a:ext cx="4773300" cy="4773300"/>
          </a:xfrm>
          <a:custGeom>
            <a:avLst/>
            <a:gdLst/>
            <a:ahLst/>
            <a:cxnLst/>
            <a:rect l="0" t="0" r="0" b="0"/>
            <a:pathLst>
              <a:path w="120000" h="120000" extrusionOk="0">
                <a:moveTo>
                  <a:pt x="79052" y="6896"/>
                </a:moveTo>
                <a:lnTo>
                  <a:pt x="79052" y="6896"/>
                </a:lnTo>
                <a:cubicBezTo>
                  <a:pt x="103107" y="15527"/>
                  <a:pt x="118357" y="39249"/>
                  <a:pt x="116220" y="64716"/>
                </a:cubicBezTo>
                <a:cubicBezTo>
                  <a:pt x="114083" y="90184"/>
                  <a:pt x="95094" y="111034"/>
                  <a:pt x="69937" y="115535"/>
                </a:cubicBezTo>
                <a:cubicBezTo>
                  <a:pt x="44780" y="120037"/>
                  <a:pt x="19739" y="107066"/>
                  <a:pt x="8904" y="83920"/>
                </a:cubicBezTo>
                <a:cubicBezTo>
                  <a:pt x="-1931" y="60774"/>
                  <a:pt x="4144" y="33235"/>
                  <a:pt x="23714" y="16798"/>
                </a:cubicBezTo>
                <a:lnTo>
                  <a:pt x="21676" y="13870"/>
                </a:lnTo>
                <a:lnTo>
                  <a:pt x="29667" y="16426"/>
                </a:lnTo>
                <a:lnTo>
                  <a:pt x="29569" y="25210"/>
                </a:lnTo>
                <a:lnTo>
                  <a:pt x="27532" y="22284"/>
                </a:lnTo>
                <a:lnTo>
                  <a:pt x="27532" y="22284"/>
                </a:lnTo>
                <a:cubicBezTo>
                  <a:pt x="10490" y="36955"/>
                  <a:pt x="5404" y="61231"/>
                  <a:pt x="15123" y="81509"/>
                </a:cubicBezTo>
                <a:cubicBezTo>
                  <a:pt x="24842" y="101787"/>
                  <a:pt x="46952" y="113028"/>
                  <a:pt x="69063" y="108932"/>
                </a:cubicBezTo>
                <a:cubicBezTo>
                  <a:pt x="91173" y="104837"/>
                  <a:pt x="107791" y="86423"/>
                  <a:pt x="109603" y="64010"/>
                </a:cubicBezTo>
                <a:cubicBezTo>
                  <a:pt x="111415" y="41596"/>
                  <a:pt x="97971" y="20752"/>
                  <a:pt x="76805" y="13158"/>
                </a:cubicBezTo>
                <a:close/>
              </a:path>
            </a:pathLst>
          </a:custGeom>
          <a:solidFill>
            <a:srgbClr val="CFD7E7"/>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578" name="Shape 578"/>
          <p:cNvGrpSpPr/>
          <p:nvPr/>
        </p:nvGrpSpPr>
        <p:grpSpPr>
          <a:xfrm>
            <a:off x="3510278" y="1809174"/>
            <a:ext cx="2232300" cy="1116300"/>
            <a:chOff x="2693789" y="1035"/>
            <a:chExt cx="2232300" cy="1116300"/>
          </a:xfrm>
        </p:grpSpPr>
        <p:sp>
          <p:nvSpPr>
            <p:cNvPr id="579" name="Shape 579"/>
            <p:cNvSpPr/>
            <p:nvPr/>
          </p:nvSpPr>
          <p:spPr>
            <a:xfrm>
              <a:off x="2693789" y="1035"/>
              <a:ext cx="2232300" cy="1116300"/>
            </a:xfrm>
            <a:prstGeom prst="roundRect">
              <a:avLst>
                <a:gd name="adj" fmla="val 16667"/>
              </a:avLst>
            </a:prstGeom>
            <a:gradFill>
              <a:gsLst>
                <a:gs pos="0">
                  <a:srgbClr val="3E7FCD"/>
                </a:gs>
                <a:gs pos="100000">
                  <a:srgbClr val="96C0FF"/>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80" name="Shape 580"/>
            <p:cNvSpPr/>
            <p:nvPr/>
          </p:nvSpPr>
          <p:spPr>
            <a:xfrm>
              <a:off x="2748276" y="55522"/>
              <a:ext cx="2123399" cy="10071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i="0" u="none" strike="noStrike" cap="none">
                  <a:solidFill>
                    <a:schemeClr val="lt1"/>
                  </a:solidFill>
                  <a:latin typeface="Calibri"/>
                  <a:ea typeface="Calibri"/>
                  <a:cs typeface="Calibri"/>
                  <a:sym typeface="Calibri"/>
                </a:rPr>
                <a:t>New question(s)</a:t>
              </a:r>
            </a:p>
          </p:txBody>
        </p:sp>
      </p:grpSp>
      <p:sp>
        <p:nvSpPr>
          <p:cNvPr id="581" name="Shape 581"/>
          <p:cNvSpPr txBox="1">
            <a:spLocks noGrp="1"/>
          </p:cNvSpPr>
          <p:nvPr>
            <p:ph type="title"/>
          </p:nvPr>
        </p:nvSpPr>
        <p:spPr>
          <a:xfrm>
            <a:off x="243850" y="274650"/>
            <a:ext cx="84735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dirty="0">
                <a:solidFill>
                  <a:schemeClr val="dk1"/>
                </a:solidFill>
                <a:latin typeface="Arial" panose="020B0604020202020204" pitchFamily="34" charset="0"/>
                <a:cs typeface="Arial" panose="020B0604020202020204" pitchFamily="34" charset="0"/>
                <a:sym typeface="Calibri"/>
              </a:rPr>
              <a:t>Model &amp; Talk Frame Routine</a:t>
            </a:r>
          </a:p>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dirty="0">
                <a:solidFill>
                  <a:schemeClr val="dk1"/>
                </a:solidFill>
                <a:latin typeface="Arial" panose="020B0604020202020204" pitchFamily="34" charset="0"/>
                <a:cs typeface="Arial" panose="020B0604020202020204" pitchFamily="34" charset="0"/>
                <a:sym typeface="Calibri"/>
              </a:rPr>
              <a:t>(Flower Task)</a:t>
            </a:r>
          </a:p>
        </p:txBody>
      </p:sp>
      <p:sp>
        <p:nvSpPr>
          <p:cNvPr id="582" name="Shape 582"/>
          <p:cNvSpPr/>
          <p:nvPr/>
        </p:nvSpPr>
        <p:spPr>
          <a:xfrm>
            <a:off x="6180964" y="2022102"/>
            <a:ext cx="2752800" cy="1116300"/>
          </a:xfrm>
          <a:prstGeom prst="wedgeEllipseCallout">
            <a:avLst>
              <a:gd name="adj1" fmla="val -64529"/>
              <a:gd name="adj2" fmla="val 2753"/>
            </a:avLst>
          </a:prstGeom>
          <a:no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3200" b="0" i="0" u="none" strike="noStrike" cap="none">
                <a:solidFill>
                  <a:srgbClr val="000000"/>
                </a:solidFill>
                <a:latin typeface="Calibri"/>
                <a:ea typeface="Calibri"/>
                <a:cs typeface="Calibri"/>
                <a:sym typeface="Calibri"/>
              </a:rPr>
              <a:t>Flower Task</a:t>
            </a:r>
          </a:p>
        </p:txBody>
      </p:sp>
      <p:sp>
        <p:nvSpPr>
          <p:cNvPr id="583" name="Shape 583"/>
          <p:cNvSpPr/>
          <p:nvPr/>
        </p:nvSpPr>
        <p:spPr>
          <a:xfrm>
            <a:off x="6206223" y="1198290"/>
            <a:ext cx="1921499" cy="969599"/>
          </a:xfrm>
          <a:prstGeom prst="cloudCallout">
            <a:avLst>
              <a:gd name="adj1" fmla="val -75941"/>
              <a:gd name="adj2" fmla="val 89528"/>
            </a:avLst>
          </a:prstGeom>
          <a:gradFill>
            <a:gsLst>
              <a:gs pos="0">
                <a:srgbClr val="FFFFFF"/>
              </a:gs>
              <a:gs pos="100000">
                <a:srgbClr val="3366FF"/>
              </a:gs>
            </a:gsLst>
            <a:path path="circle">
              <a:fillToRect l="50000" t="50000" r="50000" b="50000"/>
            </a:path>
            <a:tileRect/>
          </a:gra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THINK</a:t>
            </a:r>
          </a:p>
        </p:txBody>
      </p:sp>
      <p:sp>
        <p:nvSpPr>
          <p:cNvPr id="584" name="Shape 584"/>
          <p:cNvSpPr txBox="1"/>
          <p:nvPr/>
        </p:nvSpPr>
        <p:spPr>
          <a:xfrm>
            <a:off x="6181350" y="3669800"/>
            <a:ext cx="7022700" cy="819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585" name="Shape 585"/>
          <p:cNvPicPr preferRelativeResize="0"/>
          <p:nvPr/>
        </p:nvPicPr>
        <p:blipFill rotWithShape="1">
          <a:blip r:embed="rId3">
            <a:alphaModFix/>
            <a:extLst>
              <a:ext uri="{BEBA8EAE-BF5A-486C-A8C5-ECC9F3942E4B}">
                <a14:imgProps xmlns:a14="http://schemas.microsoft.com/office/drawing/2010/main">
                  <a14:imgLayer r:embed="rId4">
                    <a14:imgEffect>
                      <a14:backgroundRemoval t="6667" b="70000" l="879" r="96661">
                        <a14:foregroundMark x1="44464" y1="41111" x2="39192" y2="40000"/>
                        <a14:foregroundMark x1="9666" y1="36111" x2="9666" y2="36111"/>
                      </a14:backgroundRemoval>
                    </a14:imgEffect>
                  </a14:imgLayer>
                </a14:imgProps>
              </a:ext>
            </a:extLst>
          </a:blip>
          <a:srcRect b="23177"/>
          <a:stretch/>
        </p:blipFill>
        <p:spPr>
          <a:xfrm>
            <a:off x="4536778" y="3317000"/>
            <a:ext cx="4607222" cy="1011160"/>
          </a:xfrm>
          <a:prstGeom prst="rect">
            <a:avLst/>
          </a:prstGeom>
          <a:noFill/>
          <a:ln>
            <a:noFill/>
          </a:ln>
        </p:spPr>
      </p:pic>
      <p:sp>
        <p:nvSpPr>
          <p:cNvPr id="586" name="Shape 586"/>
          <p:cNvSpPr txBox="1"/>
          <p:nvPr/>
        </p:nvSpPr>
        <p:spPr>
          <a:xfrm>
            <a:off x="52900" y="3742850"/>
            <a:ext cx="7022700" cy="819300"/>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rgbClr val="000000"/>
              </a:buClr>
              <a:buSzPct val="100000"/>
              <a:buFont typeface="Arial"/>
              <a:buChar char="●"/>
            </a:pPr>
            <a:r>
              <a:rPr lang="en-US" sz="2400" b="0" i="0" u="none" strike="noStrike" cap="none" dirty="0">
                <a:solidFill>
                  <a:srgbClr val="000000"/>
                </a:solidFill>
                <a:latin typeface="Arial"/>
                <a:ea typeface="Arial"/>
                <a:cs typeface="Arial"/>
                <a:sym typeface="Arial"/>
              </a:rPr>
              <a:t>Draw figure 5. </a:t>
            </a:r>
          </a:p>
          <a:p>
            <a:pPr marL="0" marR="0" lvl="0" indent="457200" algn="l" rtl="0">
              <a:lnSpc>
                <a:spcPct val="100000"/>
              </a:lnSpc>
              <a:spcBef>
                <a:spcPts val="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How many tiles will it have?</a:t>
            </a:r>
          </a:p>
          <a:p>
            <a:pPr marL="457200" marR="0" lvl="0" indent="-381000" algn="l" rtl="0">
              <a:lnSpc>
                <a:spcPct val="100000"/>
              </a:lnSpc>
              <a:spcBef>
                <a:spcPts val="0"/>
              </a:spcBef>
              <a:spcAft>
                <a:spcPts val="0"/>
              </a:spcAft>
              <a:buClr>
                <a:srgbClr val="000000"/>
              </a:buClr>
              <a:buSzPct val="100000"/>
              <a:buFont typeface="Arial"/>
              <a:buChar char="●"/>
            </a:pPr>
            <a:r>
              <a:rPr lang="en-US" sz="2400" b="0" i="0" u="none" strike="noStrike" cap="none" dirty="0">
                <a:solidFill>
                  <a:srgbClr val="000000"/>
                </a:solidFill>
                <a:latin typeface="Arial"/>
                <a:ea typeface="Arial"/>
                <a:cs typeface="Arial"/>
                <a:sym typeface="Arial"/>
              </a:rPr>
              <a:t>How many tiles will the 25th figure have? </a:t>
            </a:r>
          </a:p>
          <a:p>
            <a:pPr marL="0" marR="0" lvl="0" indent="457200" algn="l" rtl="0">
              <a:lnSpc>
                <a:spcPct val="100000"/>
              </a:lnSpc>
              <a:spcBef>
                <a:spcPts val="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How do you know?</a:t>
            </a:r>
          </a:p>
          <a:p>
            <a:pPr marL="457200" marR="0" lvl="0" indent="-381000" algn="l" rtl="0">
              <a:lnSpc>
                <a:spcPct val="100000"/>
              </a:lnSpc>
              <a:spcBef>
                <a:spcPts val="0"/>
              </a:spcBef>
              <a:spcAft>
                <a:spcPts val="0"/>
              </a:spcAft>
              <a:buClr>
                <a:srgbClr val="000000"/>
              </a:buClr>
              <a:buSzPct val="100000"/>
              <a:buFont typeface="Arial"/>
              <a:buChar char="●"/>
            </a:pPr>
            <a:r>
              <a:rPr lang="en-US" sz="2400" b="0" i="0" u="none" strike="noStrike" cap="none" dirty="0">
                <a:solidFill>
                  <a:srgbClr val="000000"/>
                </a:solidFill>
                <a:latin typeface="Arial"/>
                <a:ea typeface="Arial"/>
                <a:cs typeface="Arial"/>
                <a:sym typeface="Arial"/>
              </a:rPr>
              <a:t>How many tiles will the nth figure have? </a:t>
            </a:r>
          </a:p>
          <a:p>
            <a:pPr marL="0" marR="0" lvl="0" indent="457200" algn="l" rtl="0">
              <a:lnSpc>
                <a:spcPct val="100000"/>
              </a:lnSpc>
              <a:spcBef>
                <a:spcPts val="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How do you know?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75165"/>
            <a:ext cx="8229600" cy="1143000"/>
          </a:xfrm>
          <a:prstGeom prst="rect">
            <a:avLst/>
          </a:prstGeom>
        </p:spPr>
        <p:txBody>
          <a:bodyPr lIns="91425" tIns="91425" rIns="91425" bIns="91425" anchor="ctr" anchorCtr="0">
            <a:noAutofit/>
          </a:bodyPr>
          <a:lstStyle/>
          <a:p>
            <a:pPr lvl="0">
              <a:spcBef>
                <a:spcPts val="0"/>
              </a:spcBef>
              <a:buNone/>
            </a:pPr>
            <a:r>
              <a:rPr lang="en-US" dirty="0">
                <a:solidFill>
                  <a:srgbClr val="FFFFFF"/>
                </a:solidFill>
              </a:rPr>
              <a:t>Animal Populations Task</a:t>
            </a:r>
          </a:p>
        </p:txBody>
      </p:sp>
      <p:sp>
        <p:nvSpPr>
          <p:cNvPr id="300" name="Shape 300"/>
          <p:cNvSpPr txBox="1">
            <a:spLocks noGrp="1"/>
          </p:cNvSpPr>
          <p:nvPr>
            <p:ph type="body" idx="1"/>
          </p:nvPr>
        </p:nvSpPr>
        <p:spPr>
          <a:xfrm>
            <a:off x="457200" y="1659035"/>
            <a:ext cx="8229600" cy="4525500"/>
          </a:xfrm>
          <a:prstGeom prst="rect">
            <a:avLst/>
          </a:prstGeom>
        </p:spPr>
        <p:txBody>
          <a:bodyPr lIns="91425" tIns="91425" rIns="91425" bIns="91425" anchor="t" anchorCtr="0">
            <a:noAutofit/>
          </a:bodyPr>
          <a:lstStyle/>
          <a:p>
            <a:pPr marL="0" lvl="0" indent="0" algn="ctr">
              <a:lnSpc>
                <a:spcPct val="115000"/>
              </a:lnSpc>
              <a:spcBef>
                <a:spcPts val="0"/>
              </a:spcBef>
              <a:buNone/>
            </a:pPr>
            <a:r>
              <a:rPr lang="en-US" sz="1400" i="1" dirty="0">
                <a:solidFill>
                  <a:schemeClr val="accent4">
                    <a:lumMod val="75000"/>
                  </a:schemeClr>
                </a:solidFill>
              </a:rPr>
              <a:t>Original problem from </a:t>
            </a:r>
            <a:r>
              <a:rPr lang="en-US" sz="1400" i="1" dirty="0" err="1">
                <a:solidFill>
                  <a:schemeClr val="accent4">
                    <a:lumMod val="75000"/>
                  </a:schemeClr>
                </a:solidFill>
              </a:rPr>
              <a:t>illustrativemathematics.org</a:t>
            </a:r>
            <a:endParaRPr lang="en-US" sz="1400" i="1" dirty="0">
              <a:solidFill>
                <a:schemeClr val="accent4">
                  <a:lumMod val="75000"/>
                </a:schemeClr>
              </a:solidFill>
            </a:endParaRPr>
          </a:p>
          <a:p>
            <a:pPr marL="0" lvl="0" indent="0">
              <a:lnSpc>
                <a:spcPct val="115000"/>
              </a:lnSpc>
              <a:spcBef>
                <a:spcPts val="0"/>
              </a:spcBef>
              <a:buNone/>
            </a:pPr>
            <a:r>
              <a:rPr lang="en-US" sz="2400" dirty="0">
                <a:solidFill>
                  <a:srgbClr val="000000"/>
                </a:solidFill>
              </a:rPr>
              <a:t> </a:t>
            </a:r>
          </a:p>
          <a:p>
            <a:pPr marL="0" lvl="0" indent="0">
              <a:spcBef>
                <a:spcPts val="0"/>
              </a:spcBef>
              <a:buNone/>
            </a:pPr>
            <a:r>
              <a:rPr lang="en-US" sz="2000" dirty="0">
                <a:solidFill>
                  <a:srgbClr val="000000"/>
                </a:solidFill>
              </a:rPr>
              <a:t>Suppose P and Q give the sizes of two different animal populations, where Q &gt; P. In (a) – (d), say which of the expressions is larger. Briefly explain your reasoning in terms of the two populations.</a:t>
            </a:r>
          </a:p>
          <a:p>
            <a:pPr marL="0" lvl="0" indent="0">
              <a:spcBef>
                <a:spcPts val="0"/>
              </a:spcBef>
              <a:buNone/>
            </a:pPr>
            <a:r>
              <a:rPr lang="en-US" sz="2000" dirty="0">
                <a:solidFill>
                  <a:srgbClr val="000000"/>
                </a:solidFill>
              </a:rPr>
              <a:t> </a:t>
            </a:r>
          </a:p>
          <a:p>
            <a:pPr marL="0" lvl="0" indent="0">
              <a:spcBef>
                <a:spcPts val="0"/>
              </a:spcBef>
              <a:buNone/>
            </a:pPr>
            <a:r>
              <a:rPr lang="en-US" sz="2000" dirty="0">
                <a:solidFill>
                  <a:srgbClr val="000000"/>
                </a:solidFill>
              </a:rPr>
              <a:t>(a) </a:t>
            </a:r>
            <a:r>
              <a:rPr lang="en-US" sz="2000" i="1" dirty="0">
                <a:solidFill>
                  <a:srgbClr val="000000"/>
                </a:solidFill>
              </a:rPr>
              <a:t>P </a:t>
            </a:r>
            <a:r>
              <a:rPr lang="en-US" sz="2000" dirty="0">
                <a:solidFill>
                  <a:srgbClr val="000000"/>
                </a:solidFill>
              </a:rPr>
              <a:t> + </a:t>
            </a:r>
            <a:r>
              <a:rPr lang="en-US" sz="2000" i="1" dirty="0">
                <a:solidFill>
                  <a:srgbClr val="000000"/>
                </a:solidFill>
              </a:rPr>
              <a:t> Q  </a:t>
            </a:r>
            <a:r>
              <a:rPr lang="en-US" sz="2000" dirty="0">
                <a:solidFill>
                  <a:srgbClr val="000000"/>
                </a:solidFill>
              </a:rPr>
              <a:t>and  2</a:t>
            </a:r>
            <a:r>
              <a:rPr lang="en-US" sz="2000" i="1" dirty="0">
                <a:solidFill>
                  <a:srgbClr val="000000"/>
                </a:solidFill>
              </a:rPr>
              <a:t>P</a:t>
            </a:r>
          </a:p>
          <a:p>
            <a:pPr marL="0" lvl="0" indent="0">
              <a:spcBef>
                <a:spcPts val="0"/>
              </a:spcBef>
              <a:buNone/>
            </a:pPr>
            <a:r>
              <a:rPr lang="en-US" sz="2000" i="1" dirty="0">
                <a:solidFill>
                  <a:srgbClr val="000000"/>
                </a:solidFill>
              </a:rPr>
              <a:t> </a:t>
            </a:r>
          </a:p>
          <a:p>
            <a:pPr marL="0" lvl="0" indent="0">
              <a:spcBef>
                <a:spcPts val="0"/>
              </a:spcBef>
              <a:buNone/>
            </a:pPr>
            <a:r>
              <a:rPr lang="en-US" sz="2000" dirty="0">
                <a:solidFill>
                  <a:srgbClr val="000000"/>
                </a:solidFill>
              </a:rPr>
              <a:t>(b) (</a:t>
            </a:r>
            <a:r>
              <a:rPr lang="en-US" sz="2000" i="1" dirty="0">
                <a:solidFill>
                  <a:srgbClr val="000000"/>
                </a:solidFill>
              </a:rPr>
              <a:t>Q – P</a:t>
            </a:r>
            <a:r>
              <a:rPr lang="en-US" sz="2000" dirty="0">
                <a:solidFill>
                  <a:srgbClr val="000000"/>
                </a:solidFill>
              </a:rPr>
              <a:t>)/2  and </a:t>
            </a:r>
            <a:r>
              <a:rPr lang="en-US" sz="2000" i="1" dirty="0">
                <a:solidFill>
                  <a:srgbClr val="000000"/>
                </a:solidFill>
              </a:rPr>
              <a:t>Q – P</a:t>
            </a:r>
            <a:r>
              <a:rPr lang="en-US" sz="2000" dirty="0">
                <a:solidFill>
                  <a:srgbClr val="000000"/>
                </a:solidFill>
              </a:rPr>
              <a:t>/2 </a:t>
            </a:r>
          </a:p>
          <a:p>
            <a:pPr marL="0" lvl="0" indent="0">
              <a:spcBef>
                <a:spcPts val="0"/>
              </a:spcBef>
              <a:buNone/>
            </a:pPr>
            <a:r>
              <a:rPr lang="en-US" sz="2000" dirty="0">
                <a:solidFill>
                  <a:srgbClr val="000000"/>
                </a:solidFill>
              </a:rPr>
              <a:t> </a:t>
            </a:r>
          </a:p>
          <a:p>
            <a:pPr marL="0" lvl="0" indent="0">
              <a:spcBef>
                <a:spcPts val="0"/>
              </a:spcBef>
              <a:buNone/>
            </a:pPr>
            <a:r>
              <a:rPr lang="en-US" sz="2000" dirty="0">
                <a:solidFill>
                  <a:srgbClr val="000000"/>
                </a:solidFill>
              </a:rPr>
              <a:t>(c)     </a:t>
            </a:r>
            <a:r>
              <a:rPr lang="en-US" sz="2000" dirty="0" smtClean="0">
                <a:solidFill>
                  <a:srgbClr val="000000"/>
                </a:solidFill>
              </a:rPr>
              <a:t>       and   </a:t>
            </a:r>
            <a:endParaRPr lang="en-US" sz="2000" dirty="0">
              <a:solidFill>
                <a:srgbClr val="000000"/>
              </a:solidFill>
            </a:endParaRPr>
          </a:p>
          <a:p>
            <a:pPr marL="0" lvl="0" indent="0">
              <a:spcBef>
                <a:spcPts val="0"/>
              </a:spcBef>
              <a:buNone/>
            </a:pPr>
            <a:r>
              <a:rPr lang="en-US" sz="2000" dirty="0">
                <a:solidFill>
                  <a:srgbClr val="000000"/>
                </a:solidFill>
              </a:rPr>
              <a:t> </a:t>
            </a:r>
          </a:p>
          <a:p>
            <a:pPr marL="0" lvl="0" indent="0">
              <a:spcBef>
                <a:spcPts val="0"/>
              </a:spcBef>
              <a:buNone/>
            </a:pPr>
            <a:r>
              <a:rPr lang="en-US" sz="2000" dirty="0">
                <a:solidFill>
                  <a:srgbClr val="000000"/>
                </a:solidFill>
              </a:rPr>
              <a:t>(d)  </a:t>
            </a:r>
            <a:r>
              <a:rPr lang="en-US" sz="2000" i="1" dirty="0">
                <a:solidFill>
                  <a:srgbClr val="000000"/>
                </a:solidFill>
              </a:rPr>
              <a:t>P </a:t>
            </a:r>
            <a:r>
              <a:rPr lang="en-US" sz="2000" dirty="0">
                <a:solidFill>
                  <a:srgbClr val="000000"/>
                </a:solidFill>
              </a:rPr>
              <a:t> + 50</a:t>
            </a:r>
            <a:r>
              <a:rPr lang="en-US" sz="2000" i="1" dirty="0">
                <a:solidFill>
                  <a:srgbClr val="000000"/>
                </a:solidFill>
              </a:rPr>
              <a:t>t</a:t>
            </a:r>
            <a:r>
              <a:rPr lang="en-US" sz="2000" dirty="0">
                <a:solidFill>
                  <a:srgbClr val="000000"/>
                </a:solidFill>
              </a:rPr>
              <a:t>   and </a:t>
            </a:r>
            <a:r>
              <a:rPr lang="en-US" sz="2000" i="1" dirty="0">
                <a:solidFill>
                  <a:srgbClr val="000000"/>
                </a:solidFill>
              </a:rPr>
              <a:t>Q </a:t>
            </a:r>
            <a:r>
              <a:rPr lang="en-US" sz="2000" dirty="0">
                <a:solidFill>
                  <a:srgbClr val="000000"/>
                </a:solidFill>
              </a:rPr>
              <a:t> + 50</a:t>
            </a:r>
            <a:r>
              <a:rPr lang="en-US" sz="2000" i="1" dirty="0">
                <a:solidFill>
                  <a:srgbClr val="000000"/>
                </a:solidFill>
              </a:rPr>
              <a:t>t </a:t>
            </a:r>
          </a:p>
          <a:p>
            <a:pPr lvl="0">
              <a:spcBef>
                <a:spcPts val="0"/>
              </a:spcBef>
              <a:buNone/>
            </a:pPr>
            <a:endParaRPr dirty="0"/>
          </a:p>
        </p:txBody>
      </p:sp>
      <p:sp>
        <p:nvSpPr>
          <p:cNvPr id="301" name="Shape 301"/>
          <p:cNvSpPr txBox="1">
            <a:spLocks noGrp="1"/>
          </p:cNvSpPr>
          <p:nvPr>
            <p:ph type="sldNum" idx="12"/>
          </p:nvPr>
        </p:nvSpPr>
        <p:spPr>
          <a:xfrm>
            <a:off x="6553200" y="6356351"/>
            <a:ext cx="2133600" cy="366299"/>
          </a:xfrm>
          <a:prstGeom prst="rect">
            <a:avLst/>
          </a:prstGeom>
        </p:spPr>
        <p:txBody>
          <a:bodyPr lIns="91425" tIns="45700" rIns="91425" bIns="45700" anchor="ctr" anchorCtr="0">
            <a:noAutofit/>
          </a:bodyPr>
          <a:lstStyle/>
          <a:p>
            <a:pPr lvl="0">
              <a:spcBef>
                <a:spcPts val="0"/>
              </a:spcBef>
              <a:buClr>
                <a:srgbClr val="888888"/>
              </a:buClr>
              <a:buSzPct val="25000"/>
              <a:buFont typeface="Calibri"/>
              <a:buNone/>
            </a:pPr>
            <a:fld id="{00000000-1234-1234-1234-123412341234}" type="slidenum">
              <a:rPr lang="en-US"/>
              <a:t>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4199887580"/>
              </p:ext>
            </p:extLst>
          </p:nvPr>
        </p:nvGraphicFramePr>
        <p:xfrm>
          <a:off x="941474" y="4727544"/>
          <a:ext cx="546280" cy="563351"/>
        </p:xfrm>
        <a:graphic>
          <a:graphicData uri="http://schemas.openxmlformats.org/presentationml/2006/ole">
            <mc:AlternateContent xmlns:mc="http://schemas.openxmlformats.org/markup-compatibility/2006">
              <mc:Choice xmlns:v="urn:schemas-microsoft-com:vml" Requires="v">
                <p:oleObj spid="_x0000_s1081" name="Equation" r:id="rId4" imgW="406400" imgH="419100" progId="Equation.3">
                  <p:embed/>
                </p:oleObj>
              </mc:Choice>
              <mc:Fallback>
                <p:oleObj name="Equation" r:id="rId4" imgW="406400" imgH="419100" progId="Equation.3">
                  <p:embed/>
                  <p:pic>
                    <p:nvPicPr>
                      <p:cNvPr id="0" name=""/>
                      <p:cNvPicPr/>
                      <p:nvPr/>
                    </p:nvPicPr>
                    <p:blipFill>
                      <a:blip r:embed="rId5"/>
                      <a:stretch>
                        <a:fillRect/>
                      </a:stretch>
                    </p:blipFill>
                    <p:spPr>
                      <a:xfrm>
                        <a:off x="941474" y="4727544"/>
                        <a:ext cx="546280" cy="563351"/>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192306216"/>
              </p:ext>
            </p:extLst>
          </p:nvPr>
        </p:nvGraphicFramePr>
        <p:xfrm>
          <a:off x="2257322" y="4788610"/>
          <a:ext cx="603884" cy="585013"/>
        </p:xfrm>
        <a:graphic>
          <a:graphicData uri="http://schemas.openxmlformats.org/presentationml/2006/ole">
            <mc:AlternateContent xmlns:mc="http://schemas.openxmlformats.org/markup-compatibility/2006">
              <mc:Choice xmlns:v="urn:schemas-microsoft-com:vml" Requires="v">
                <p:oleObj spid="_x0000_s1082" name="Equation" r:id="rId6" imgW="406400" imgH="393700" progId="Equation.3">
                  <p:embed/>
                </p:oleObj>
              </mc:Choice>
              <mc:Fallback>
                <p:oleObj name="Equation" r:id="rId6" imgW="406400" imgH="393700" progId="Equation.3">
                  <p:embed/>
                  <p:pic>
                    <p:nvPicPr>
                      <p:cNvPr id="0" name=""/>
                      <p:cNvPicPr/>
                      <p:nvPr/>
                    </p:nvPicPr>
                    <p:blipFill>
                      <a:blip r:embed="rId7"/>
                      <a:stretch>
                        <a:fillRect/>
                      </a:stretch>
                    </p:blipFill>
                    <p:spPr>
                      <a:xfrm>
                        <a:off x="2257322" y="4788610"/>
                        <a:ext cx="603884" cy="585013"/>
                      </a:xfrm>
                      <a:prstGeom prst="rect">
                        <a:avLst/>
                      </a:prstGeom>
                    </p:spPr>
                  </p:pic>
                </p:oleObj>
              </mc:Fallback>
            </mc:AlternateContent>
          </a:graphicData>
        </a:graphic>
      </p:graphicFrame>
      <p:sp>
        <p:nvSpPr>
          <p:cNvPr id="4" name="TextBox 3"/>
          <p:cNvSpPr txBox="1"/>
          <p:nvPr/>
        </p:nvSpPr>
        <p:spPr>
          <a:xfrm>
            <a:off x="5076694" y="4219712"/>
            <a:ext cx="3482690" cy="1200329"/>
          </a:xfrm>
          <a:prstGeom prst="rect">
            <a:avLst/>
          </a:prstGeom>
          <a:solidFill>
            <a:schemeClr val="accent4">
              <a:lumMod val="20000"/>
              <a:lumOff val="80000"/>
            </a:schemeClr>
          </a:solidFill>
        </p:spPr>
        <p:txBody>
          <a:bodyPr wrap="square" rtlCol="0">
            <a:spAutoFit/>
          </a:bodyPr>
          <a:lstStyle/>
          <a:p>
            <a:r>
              <a:rPr lang="en-US" sz="2400" dirty="0" smtClean="0">
                <a:solidFill>
                  <a:schemeClr val="accent4">
                    <a:lumMod val="75000"/>
                  </a:schemeClr>
                </a:solidFill>
              </a:rPr>
              <a:t>Private Think Time</a:t>
            </a:r>
          </a:p>
          <a:p>
            <a:endParaRPr lang="en-US" sz="2400" dirty="0">
              <a:solidFill>
                <a:schemeClr val="accent4">
                  <a:lumMod val="75000"/>
                </a:schemeClr>
              </a:solidFill>
            </a:endParaRPr>
          </a:p>
          <a:p>
            <a:r>
              <a:rPr lang="en-US" sz="2400" dirty="0" smtClean="0">
                <a:solidFill>
                  <a:schemeClr val="accent4">
                    <a:lumMod val="75000"/>
                  </a:schemeClr>
                </a:solidFill>
              </a:rPr>
              <a:t>Structured Pairs-Share</a:t>
            </a:r>
            <a:endParaRPr lang="en-US" sz="2400" dirty="0">
              <a:solidFill>
                <a:schemeClr val="accent4">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p:nvPr/>
        </p:nvSpPr>
        <p:spPr>
          <a:xfrm>
            <a:off x="2302298" y="2084671"/>
            <a:ext cx="4773300" cy="4773300"/>
          </a:xfrm>
          <a:custGeom>
            <a:avLst/>
            <a:gdLst/>
            <a:ahLst/>
            <a:cxnLst/>
            <a:rect l="0" t="0" r="0" b="0"/>
            <a:pathLst>
              <a:path w="120000" h="120000" extrusionOk="0">
                <a:moveTo>
                  <a:pt x="79052" y="6896"/>
                </a:moveTo>
                <a:lnTo>
                  <a:pt x="79052" y="6896"/>
                </a:lnTo>
                <a:cubicBezTo>
                  <a:pt x="103107" y="15527"/>
                  <a:pt x="118357" y="39249"/>
                  <a:pt x="116220" y="64716"/>
                </a:cubicBezTo>
                <a:cubicBezTo>
                  <a:pt x="114083" y="90184"/>
                  <a:pt x="95094" y="111034"/>
                  <a:pt x="69937" y="115535"/>
                </a:cubicBezTo>
                <a:cubicBezTo>
                  <a:pt x="44780" y="120037"/>
                  <a:pt x="19739" y="107066"/>
                  <a:pt x="8904" y="83920"/>
                </a:cubicBezTo>
                <a:cubicBezTo>
                  <a:pt x="-1931" y="60774"/>
                  <a:pt x="4144" y="33235"/>
                  <a:pt x="23714" y="16798"/>
                </a:cubicBezTo>
                <a:lnTo>
                  <a:pt x="21676" y="13870"/>
                </a:lnTo>
                <a:lnTo>
                  <a:pt x="29667" y="16426"/>
                </a:lnTo>
                <a:lnTo>
                  <a:pt x="29569" y="25210"/>
                </a:lnTo>
                <a:lnTo>
                  <a:pt x="27532" y="22284"/>
                </a:lnTo>
                <a:lnTo>
                  <a:pt x="27532" y="22284"/>
                </a:lnTo>
                <a:cubicBezTo>
                  <a:pt x="10490" y="36955"/>
                  <a:pt x="5404" y="61231"/>
                  <a:pt x="15123" y="81509"/>
                </a:cubicBezTo>
                <a:cubicBezTo>
                  <a:pt x="24842" y="101787"/>
                  <a:pt x="46952" y="113028"/>
                  <a:pt x="69063" y="108932"/>
                </a:cubicBezTo>
                <a:cubicBezTo>
                  <a:pt x="91173" y="104837"/>
                  <a:pt x="107791" y="86423"/>
                  <a:pt x="109603" y="64010"/>
                </a:cubicBezTo>
                <a:cubicBezTo>
                  <a:pt x="111415" y="41596"/>
                  <a:pt x="97971" y="20752"/>
                  <a:pt x="76805" y="13158"/>
                </a:cubicBezTo>
                <a:close/>
              </a:path>
            </a:pathLst>
          </a:custGeom>
          <a:solidFill>
            <a:srgbClr val="CFD7E7"/>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592" name="Shape 592"/>
          <p:cNvGrpSpPr/>
          <p:nvPr/>
        </p:nvGrpSpPr>
        <p:grpSpPr>
          <a:xfrm>
            <a:off x="3510278" y="1809174"/>
            <a:ext cx="2232300" cy="1116300"/>
            <a:chOff x="2693789" y="1035"/>
            <a:chExt cx="2232300" cy="1116300"/>
          </a:xfrm>
        </p:grpSpPr>
        <p:sp>
          <p:nvSpPr>
            <p:cNvPr id="593" name="Shape 593"/>
            <p:cNvSpPr/>
            <p:nvPr/>
          </p:nvSpPr>
          <p:spPr>
            <a:xfrm>
              <a:off x="2693789" y="1035"/>
              <a:ext cx="2232300" cy="1116300"/>
            </a:xfrm>
            <a:prstGeom prst="roundRect">
              <a:avLst>
                <a:gd name="adj" fmla="val 16667"/>
              </a:avLst>
            </a:prstGeom>
            <a:gradFill>
              <a:gsLst>
                <a:gs pos="0">
                  <a:srgbClr val="3E7FCD"/>
                </a:gs>
                <a:gs pos="100000">
                  <a:srgbClr val="96C0FF"/>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94" name="Shape 594"/>
            <p:cNvSpPr/>
            <p:nvPr/>
          </p:nvSpPr>
          <p:spPr>
            <a:xfrm>
              <a:off x="2748276" y="55522"/>
              <a:ext cx="2123399" cy="10071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i="0" u="none" strike="noStrike" cap="none">
                  <a:solidFill>
                    <a:schemeClr val="lt1"/>
                  </a:solidFill>
                  <a:latin typeface="Calibri"/>
                  <a:ea typeface="Calibri"/>
                  <a:cs typeface="Calibri"/>
                  <a:sym typeface="Calibri"/>
                </a:rPr>
                <a:t>New question(s)</a:t>
              </a:r>
            </a:p>
          </p:txBody>
        </p:sp>
      </p:grpSp>
      <p:grpSp>
        <p:nvGrpSpPr>
          <p:cNvPr id="595" name="Shape 595"/>
          <p:cNvGrpSpPr/>
          <p:nvPr/>
        </p:nvGrpSpPr>
        <p:grpSpPr>
          <a:xfrm>
            <a:off x="5633721" y="3088145"/>
            <a:ext cx="2232300" cy="1116300"/>
            <a:chOff x="4629696" y="1407554"/>
            <a:chExt cx="2232300" cy="1116300"/>
          </a:xfrm>
        </p:grpSpPr>
        <p:sp>
          <p:nvSpPr>
            <p:cNvPr id="596" name="Shape 596"/>
            <p:cNvSpPr/>
            <p:nvPr/>
          </p:nvSpPr>
          <p:spPr>
            <a:xfrm>
              <a:off x="4629696" y="1407554"/>
              <a:ext cx="2232300" cy="1116300"/>
            </a:xfrm>
            <a:prstGeom prst="roundRect">
              <a:avLst>
                <a:gd name="adj" fmla="val 16667"/>
              </a:avLst>
            </a:prstGeom>
            <a:gradFill>
              <a:gsLst>
                <a:gs pos="0">
                  <a:srgbClr val="3E7FCD"/>
                </a:gs>
                <a:gs pos="100000">
                  <a:srgbClr val="96C0FF"/>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97" name="Shape 597"/>
            <p:cNvSpPr/>
            <p:nvPr/>
          </p:nvSpPr>
          <p:spPr>
            <a:xfrm>
              <a:off x="4684185" y="1462044"/>
              <a:ext cx="2123400" cy="10071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i="0" u="none" strike="noStrike" cap="none">
                  <a:solidFill>
                    <a:schemeClr val="lt1"/>
                  </a:solidFill>
                  <a:latin typeface="Calibri"/>
                  <a:ea typeface="Calibri"/>
                  <a:cs typeface="Calibri"/>
                  <a:sym typeface="Calibri"/>
                </a:rPr>
                <a:t>Generate ideas</a:t>
              </a:r>
            </a:p>
          </p:txBody>
        </p:sp>
      </p:grpSp>
      <p:sp>
        <p:nvSpPr>
          <p:cNvPr id="598" name="Shape 598"/>
          <p:cNvSpPr/>
          <p:nvPr/>
        </p:nvSpPr>
        <p:spPr>
          <a:xfrm>
            <a:off x="6206223" y="1198290"/>
            <a:ext cx="1921499" cy="969599"/>
          </a:xfrm>
          <a:prstGeom prst="cloudCallout">
            <a:avLst>
              <a:gd name="adj1" fmla="val -75941"/>
              <a:gd name="adj2" fmla="val 89528"/>
            </a:avLst>
          </a:prstGeom>
          <a:gradFill>
            <a:gsLst>
              <a:gs pos="0">
                <a:srgbClr val="FFFFFF"/>
              </a:gs>
              <a:gs pos="100000">
                <a:srgbClr val="3366FF"/>
              </a:gs>
            </a:gsLst>
            <a:path path="circle">
              <a:fillToRect l="50000" t="50000" r="50000" b="50000"/>
            </a:path>
            <a:tileRect/>
          </a:gra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THINK</a:t>
            </a:r>
          </a:p>
        </p:txBody>
      </p:sp>
      <p:sp>
        <p:nvSpPr>
          <p:cNvPr id="599" name="Shape 599"/>
          <p:cNvSpPr/>
          <p:nvPr/>
        </p:nvSpPr>
        <p:spPr>
          <a:xfrm>
            <a:off x="6180964" y="2167892"/>
            <a:ext cx="2963100" cy="973800"/>
          </a:xfrm>
          <a:prstGeom prst="wedgeEllipseCallout">
            <a:avLst>
              <a:gd name="adj1" fmla="val -60848"/>
              <a:gd name="adj2" fmla="val 26537"/>
            </a:avLst>
          </a:prstGeom>
          <a:solidFill>
            <a:srgbClr val="F2F2F2"/>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3200" b="0" i="0" u="none" strike="noStrike" cap="none" dirty="0">
                <a:solidFill>
                  <a:srgbClr val="000000"/>
                </a:solidFill>
                <a:latin typeface="Calibri"/>
                <a:ea typeface="Calibri"/>
                <a:cs typeface="Calibri"/>
                <a:sym typeface="Calibri"/>
              </a:rPr>
              <a:t>Individual work time</a:t>
            </a:r>
          </a:p>
        </p:txBody>
      </p:sp>
      <p:sp>
        <p:nvSpPr>
          <p:cNvPr id="600" name="Shape 600"/>
          <p:cNvSpPr/>
          <p:nvPr/>
        </p:nvSpPr>
        <p:spPr>
          <a:xfrm>
            <a:off x="6333364" y="4392526"/>
            <a:ext cx="2963100" cy="973800"/>
          </a:xfrm>
          <a:prstGeom prst="wedgeEllipseCallout">
            <a:avLst>
              <a:gd name="adj1" fmla="val -65360"/>
              <a:gd name="adj2" fmla="val -71274"/>
            </a:avLst>
          </a:prstGeom>
          <a:solidFill>
            <a:srgbClr val="F2F2F2"/>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3200" b="0" i="0" u="none" strike="noStrike" cap="none">
                <a:solidFill>
                  <a:srgbClr val="000000"/>
                </a:solidFill>
                <a:latin typeface="Calibri"/>
                <a:ea typeface="Calibri"/>
                <a:cs typeface="Calibri"/>
                <a:sym typeface="Calibri"/>
              </a:rPr>
              <a:t>Partner talk</a:t>
            </a:r>
          </a:p>
        </p:txBody>
      </p:sp>
      <p:sp>
        <p:nvSpPr>
          <p:cNvPr id="601" name="Shape 6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endParaRPr sz="3959"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dirty="0">
                <a:solidFill>
                  <a:schemeClr val="dk1"/>
                </a:solidFill>
                <a:latin typeface="Arial" panose="020B0604020202020204" pitchFamily="34" charset="0"/>
                <a:cs typeface="Arial" panose="020B0604020202020204" pitchFamily="34" charset="0"/>
                <a:sym typeface="Calibri"/>
              </a:rPr>
              <a:t>Model &amp; Talk Frame Routine</a:t>
            </a:r>
          </a:p>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dirty="0">
                <a:solidFill>
                  <a:schemeClr val="dk1"/>
                </a:solidFill>
                <a:latin typeface="Arial" panose="020B0604020202020204" pitchFamily="34" charset="0"/>
                <a:cs typeface="Arial" panose="020B0604020202020204" pitchFamily="34" charset="0"/>
                <a:sym typeface="Calibri"/>
              </a:rPr>
              <a:t>(Flower Task)</a:t>
            </a:r>
          </a:p>
          <a:p>
            <a:pPr marL="0" marR="0" lvl="0" indent="0" algn="ctr" rtl="0">
              <a:lnSpc>
                <a:spcPct val="100000"/>
              </a:lnSpc>
              <a:spcBef>
                <a:spcPts val="0"/>
              </a:spcBef>
              <a:spcAft>
                <a:spcPts val="0"/>
              </a:spcAft>
              <a:buClr>
                <a:schemeClr val="dk1"/>
              </a:buClr>
              <a:buSzPct val="25000"/>
              <a:buFont typeface="Calibri"/>
              <a:buNone/>
            </a:pPr>
            <a:endParaRPr sz="3959" b="0" i="0" u="none" strike="noStrike" cap="none" dirty="0">
              <a:solidFill>
                <a:schemeClr val="dk1"/>
              </a:solidFill>
              <a:latin typeface="Calibri"/>
              <a:ea typeface="Calibri"/>
              <a:cs typeface="Calibri"/>
              <a:sym typeface="Calibri"/>
            </a:endParaRPr>
          </a:p>
        </p:txBody>
      </p:sp>
      <p:sp>
        <p:nvSpPr>
          <p:cNvPr id="603" name="Shape 603"/>
          <p:cNvSpPr txBox="1"/>
          <p:nvPr/>
        </p:nvSpPr>
        <p:spPr>
          <a:xfrm>
            <a:off x="360950" y="3608825"/>
            <a:ext cx="5131200" cy="2292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strike="noStrike" cap="none" dirty="0">
                <a:solidFill>
                  <a:srgbClr val="000000"/>
                </a:solidFill>
                <a:latin typeface="Arial"/>
                <a:ea typeface="Arial"/>
                <a:cs typeface="Arial"/>
                <a:sym typeface="Arial"/>
              </a:rPr>
              <a:t>How could the Talk Fame allow students to generate ideas?</a:t>
            </a:r>
          </a:p>
          <a:p>
            <a:pPr marL="0" marR="0" lvl="0" indent="0" algn="l" rtl="0">
              <a:lnSpc>
                <a:spcPct val="100000"/>
              </a:lnSpc>
              <a:spcBef>
                <a:spcPts val="0"/>
              </a:spcBef>
              <a:spcAft>
                <a:spcPts val="0"/>
              </a:spcAft>
              <a:buClr>
                <a:srgbClr val="000000"/>
              </a:buClr>
              <a:buFont typeface="Arial"/>
              <a:buNone/>
            </a:pPr>
            <a:endParaRPr sz="2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400" b="1" i="0" u="none" strike="noStrike" cap="none" dirty="0">
                <a:solidFill>
                  <a:srgbClr val="000000"/>
                </a:solidFill>
                <a:latin typeface="Arial"/>
                <a:ea typeface="Arial"/>
                <a:cs typeface="Arial"/>
                <a:sym typeface="Arial"/>
              </a:rPr>
              <a:t>How can the teacher facilitate this process?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2302298" y="2084671"/>
            <a:ext cx="4773300" cy="4773300"/>
          </a:xfrm>
          <a:custGeom>
            <a:avLst/>
            <a:gdLst/>
            <a:ahLst/>
            <a:cxnLst/>
            <a:rect l="0" t="0" r="0" b="0"/>
            <a:pathLst>
              <a:path w="120000" h="120000" extrusionOk="0">
                <a:moveTo>
                  <a:pt x="79052" y="6896"/>
                </a:moveTo>
                <a:lnTo>
                  <a:pt x="79052" y="6896"/>
                </a:lnTo>
                <a:cubicBezTo>
                  <a:pt x="103107" y="15527"/>
                  <a:pt x="118357" y="39249"/>
                  <a:pt x="116220" y="64716"/>
                </a:cubicBezTo>
                <a:cubicBezTo>
                  <a:pt x="114083" y="90184"/>
                  <a:pt x="95094" y="111034"/>
                  <a:pt x="69937" y="115535"/>
                </a:cubicBezTo>
                <a:cubicBezTo>
                  <a:pt x="44780" y="120037"/>
                  <a:pt x="19739" y="107066"/>
                  <a:pt x="8904" y="83920"/>
                </a:cubicBezTo>
                <a:cubicBezTo>
                  <a:pt x="-1931" y="60774"/>
                  <a:pt x="4144" y="33235"/>
                  <a:pt x="23714" y="16798"/>
                </a:cubicBezTo>
                <a:lnTo>
                  <a:pt x="21676" y="13870"/>
                </a:lnTo>
                <a:lnTo>
                  <a:pt x="29667" y="16426"/>
                </a:lnTo>
                <a:lnTo>
                  <a:pt x="29569" y="25210"/>
                </a:lnTo>
                <a:lnTo>
                  <a:pt x="27532" y="22284"/>
                </a:lnTo>
                <a:lnTo>
                  <a:pt x="27532" y="22284"/>
                </a:lnTo>
                <a:cubicBezTo>
                  <a:pt x="10490" y="36955"/>
                  <a:pt x="5404" y="61231"/>
                  <a:pt x="15123" y="81509"/>
                </a:cubicBezTo>
                <a:cubicBezTo>
                  <a:pt x="24842" y="101787"/>
                  <a:pt x="46952" y="113028"/>
                  <a:pt x="69063" y="108932"/>
                </a:cubicBezTo>
                <a:cubicBezTo>
                  <a:pt x="91173" y="104837"/>
                  <a:pt x="107791" y="86423"/>
                  <a:pt x="109603" y="64010"/>
                </a:cubicBezTo>
                <a:cubicBezTo>
                  <a:pt x="111415" y="41596"/>
                  <a:pt x="97971" y="20752"/>
                  <a:pt x="76805" y="13158"/>
                </a:cubicBezTo>
                <a:close/>
              </a:path>
            </a:pathLst>
          </a:custGeom>
          <a:solidFill>
            <a:srgbClr val="CFD7E7"/>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610" name="Shape 610"/>
          <p:cNvGrpSpPr/>
          <p:nvPr/>
        </p:nvGrpSpPr>
        <p:grpSpPr>
          <a:xfrm>
            <a:off x="3510278" y="1809174"/>
            <a:ext cx="2232300" cy="1116300"/>
            <a:chOff x="2693789" y="1035"/>
            <a:chExt cx="2232300" cy="1116300"/>
          </a:xfrm>
        </p:grpSpPr>
        <p:sp>
          <p:nvSpPr>
            <p:cNvPr id="611" name="Shape 611"/>
            <p:cNvSpPr/>
            <p:nvPr/>
          </p:nvSpPr>
          <p:spPr>
            <a:xfrm>
              <a:off x="2693789" y="1035"/>
              <a:ext cx="2232300" cy="1116300"/>
            </a:xfrm>
            <a:prstGeom prst="roundRect">
              <a:avLst>
                <a:gd name="adj" fmla="val 16667"/>
              </a:avLst>
            </a:prstGeom>
            <a:gradFill>
              <a:gsLst>
                <a:gs pos="0">
                  <a:srgbClr val="3E7FCD"/>
                </a:gs>
                <a:gs pos="100000">
                  <a:srgbClr val="96C0FF"/>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12" name="Shape 612"/>
            <p:cNvSpPr/>
            <p:nvPr/>
          </p:nvSpPr>
          <p:spPr>
            <a:xfrm>
              <a:off x="2748276" y="55522"/>
              <a:ext cx="2123399" cy="10071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i="0" u="none" strike="noStrike" cap="none">
                  <a:solidFill>
                    <a:schemeClr val="lt1"/>
                  </a:solidFill>
                  <a:latin typeface="Calibri"/>
                  <a:ea typeface="Calibri"/>
                  <a:cs typeface="Calibri"/>
                  <a:sym typeface="Calibri"/>
                </a:rPr>
                <a:t>New question(s)</a:t>
              </a:r>
            </a:p>
          </p:txBody>
        </p:sp>
      </p:grpSp>
      <p:grpSp>
        <p:nvGrpSpPr>
          <p:cNvPr id="613" name="Shape 613"/>
          <p:cNvGrpSpPr/>
          <p:nvPr/>
        </p:nvGrpSpPr>
        <p:grpSpPr>
          <a:xfrm>
            <a:off x="5633721" y="3088145"/>
            <a:ext cx="2232300" cy="1116300"/>
            <a:chOff x="4629696" y="1407554"/>
            <a:chExt cx="2232300" cy="1116300"/>
          </a:xfrm>
        </p:grpSpPr>
        <p:sp>
          <p:nvSpPr>
            <p:cNvPr id="614" name="Shape 614"/>
            <p:cNvSpPr/>
            <p:nvPr/>
          </p:nvSpPr>
          <p:spPr>
            <a:xfrm>
              <a:off x="4629696" y="1407554"/>
              <a:ext cx="2232300" cy="1116300"/>
            </a:xfrm>
            <a:prstGeom prst="roundRect">
              <a:avLst>
                <a:gd name="adj" fmla="val 16667"/>
              </a:avLst>
            </a:prstGeom>
            <a:gradFill>
              <a:gsLst>
                <a:gs pos="0">
                  <a:srgbClr val="3E7FCD"/>
                </a:gs>
                <a:gs pos="100000">
                  <a:srgbClr val="96C0FF"/>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15" name="Shape 615"/>
            <p:cNvSpPr/>
            <p:nvPr/>
          </p:nvSpPr>
          <p:spPr>
            <a:xfrm>
              <a:off x="4684185" y="1462044"/>
              <a:ext cx="2123400" cy="10071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i="0" u="none" strike="noStrike" cap="none">
                  <a:solidFill>
                    <a:schemeClr val="lt1"/>
                  </a:solidFill>
                  <a:latin typeface="Calibri"/>
                  <a:ea typeface="Calibri"/>
                  <a:cs typeface="Calibri"/>
                  <a:sym typeface="Calibri"/>
                </a:rPr>
                <a:t>Generate ideas</a:t>
              </a:r>
            </a:p>
          </p:txBody>
        </p:sp>
      </p:grpSp>
      <p:grpSp>
        <p:nvGrpSpPr>
          <p:cNvPr id="616" name="Shape 616"/>
          <p:cNvGrpSpPr/>
          <p:nvPr/>
        </p:nvGrpSpPr>
        <p:grpSpPr>
          <a:xfrm>
            <a:off x="5059855" y="5160375"/>
            <a:ext cx="2232300" cy="1116300"/>
            <a:chOff x="4177030" y="3335057"/>
            <a:chExt cx="2232300" cy="1116300"/>
          </a:xfrm>
        </p:grpSpPr>
        <p:sp>
          <p:nvSpPr>
            <p:cNvPr id="617" name="Shape 617"/>
            <p:cNvSpPr/>
            <p:nvPr/>
          </p:nvSpPr>
          <p:spPr>
            <a:xfrm>
              <a:off x="4177030" y="3335057"/>
              <a:ext cx="2232300" cy="1116300"/>
            </a:xfrm>
            <a:prstGeom prst="roundRect">
              <a:avLst>
                <a:gd name="adj" fmla="val 16667"/>
              </a:avLst>
            </a:prstGeom>
            <a:gradFill>
              <a:gsLst>
                <a:gs pos="0">
                  <a:srgbClr val="3E7FCD"/>
                </a:gs>
                <a:gs pos="100000">
                  <a:srgbClr val="96C0FF"/>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18" name="Shape 618"/>
            <p:cNvSpPr/>
            <p:nvPr/>
          </p:nvSpPr>
          <p:spPr>
            <a:xfrm>
              <a:off x="4231519" y="3389548"/>
              <a:ext cx="2123400" cy="10071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i="0" u="none" strike="noStrike" cap="none">
                  <a:solidFill>
                    <a:schemeClr val="lt1"/>
                  </a:solidFill>
                  <a:latin typeface="Calibri"/>
                  <a:ea typeface="Calibri"/>
                  <a:cs typeface="Calibri"/>
                  <a:sym typeface="Calibri"/>
                </a:rPr>
                <a:t>Elicit and </a:t>
              </a:r>
            </a:p>
            <a:p>
              <a:pPr marL="0" marR="0" lvl="0" indent="0" algn="ctr" rtl="0">
                <a:lnSpc>
                  <a:spcPct val="90000"/>
                </a:lnSpc>
                <a:spcBef>
                  <a:spcPts val="700"/>
                </a:spcBef>
                <a:spcAft>
                  <a:spcPts val="0"/>
                </a:spcAft>
                <a:buClr>
                  <a:schemeClr val="lt1"/>
                </a:buClr>
                <a:buSzPct val="25000"/>
                <a:buFont typeface="Calibri"/>
                <a:buNone/>
              </a:pPr>
              <a:r>
                <a:rPr lang="en-US" sz="2000" b="0" i="0" u="none" strike="noStrike" cap="none">
                  <a:solidFill>
                    <a:schemeClr val="lt1"/>
                  </a:solidFill>
                  <a:latin typeface="Calibri"/>
                  <a:ea typeface="Calibri"/>
                  <a:cs typeface="Calibri"/>
                  <a:sym typeface="Calibri"/>
                </a:rPr>
                <a:t>Publicize ideas</a:t>
              </a:r>
            </a:p>
          </p:txBody>
        </p:sp>
      </p:grpSp>
      <p:grpSp>
        <p:nvGrpSpPr>
          <p:cNvPr id="619" name="Shape 619"/>
          <p:cNvGrpSpPr/>
          <p:nvPr/>
        </p:nvGrpSpPr>
        <p:grpSpPr>
          <a:xfrm>
            <a:off x="5114342" y="4541675"/>
            <a:ext cx="3737742" cy="1424391"/>
            <a:chOff x="5114342" y="4541675"/>
            <a:chExt cx="3737742" cy="1424391"/>
          </a:xfrm>
        </p:grpSpPr>
        <p:sp>
          <p:nvSpPr>
            <p:cNvPr id="620" name="Shape 620"/>
            <p:cNvSpPr/>
            <p:nvPr/>
          </p:nvSpPr>
          <p:spPr>
            <a:xfrm>
              <a:off x="5114342" y="4541675"/>
              <a:ext cx="1620900" cy="556200"/>
            </a:xfrm>
            <a:prstGeom prst="wedgeEllipseCallout">
              <a:avLst>
                <a:gd name="adj1" fmla="val 27069"/>
                <a:gd name="adj2" fmla="val 85710"/>
              </a:avLst>
            </a:prstGeom>
            <a:gradFill>
              <a:gsLst>
                <a:gs pos="0">
                  <a:srgbClr val="FFFFFF"/>
                </a:gs>
                <a:gs pos="100000">
                  <a:srgbClr val="FF0000"/>
                </a:gs>
              </a:gsLst>
              <a:path path="circle">
                <a:fillToRect l="50000" t="50000" r="50000" b="50000"/>
              </a:path>
              <a:tileRect/>
            </a:gradFill>
            <a:ln w="19050"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Talk Idea</a:t>
              </a:r>
            </a:p>
          </p:txBody>
        </p:sp>
        <p:sp>
          <p:nvSpPr>
            <p:cNvPr id="621" name="Shape 621"/>
            <p:cNvSpPr/>
            <p:nvPr/>
          </p:nvSpPr>
          <p:spPr>
            <a:xfrm>
              <a:off x="7237785" y="5214866"/>
              <a:ext cx="1614300" cy="751200"/>
            </a:xfrm>
            <a:prstGeom prst="wedgeEllipseCallout">
              <a:avLst>
                <a:gd name="adj1" fmla="val -49235"/>
                <a:gd name="adj2" fmla="val 52655"/>
              </a:avLst>
            </a:prstGeom>
            <a:gradFill>
              <a:gsLst>
                <a:gs pos="0">
                  <a:srgbClr val="FFFFFF"/>
                </a:gs>
                <a:gs pos="100000">
                  <a:srgbClr val="008000"/>
                </a:gs>
              </a:gsLst>
              <a:path path="circle">
                <a:fillToRect l="50000" t="50000" r="50000" b="50000"/>
              </a:path>
              <a:tileRect/>
            </a:gradFill>
            <a:ln w="19050"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Talk Idea</a:t>
              </a:r>
            </a:p>
          </p:txBody>
        </p:sp>
      </p:grpSp>
      <p:sp>
        <p:nvSpPr>
          <p:cNvPr id="622" name="Shape 62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endParaRPr sz="3959"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ct val="25000"/>
              <a:buFont typeface="Calibri"/>
              <a:buNone/>
            </a:pPr>
            <a:r>
              <a:rPr lang="en-US" sz="3959" b="1" i="0" u="none" strike="noStrike" cap="none">
                <a:solidFill>
                  <a:schemeClr val="dk1"/>
                </a:solidFill>
                <a:latin typeface="Calibri"/>
                <a:ea typeface="Calibri"/>
                <a:cs typeface="Calibri"/>
                <a:sym typeface="Calibri"/>
              </a:rPr>
              <a:t>Model &amp; Talk Frame Routine</a:t>
            </a:r>
          </a:p>
          <a:p>
            <a:pPr marL="0" marR="0" lvl="0" indent="0" algn="ctr" rtl="0">
              <a:lnSpc>
                <a:spcPct val="100000"/>
              </a:lnSpc>
              <a:spcBef>
                <a:spcPts val="0"/>
              </a:spcBef>
              <a:spcAft>
                <a:spcPts val="0"/>
              </a:spcAft>
              <a:buClr>
                <a:schemeClr val="dk1"/>
              </a:buClr>
              <a:buSzPct val="25000"/>
              <a:buFont typeface="Calibri"/>
              <a:buNone/>
            </a:pPr>
            <a:r>
              <a:rPr lang="en-US" sz="3240" b="1" i="0" u="none" strike="noStrike" cap="none">
                <a:solidFill>
                  <a:schemeClr val="dk1"/>
                </a:solidFill>
                <a:latin typeface="Calibri"/>
                <a:ea typeface="Calibri"/>
                <a:cs typeface="Calibri"/>
                <a:sym typeface="Calibri"/>
              </a:rPr>
              <a:t>(Flower Task)</a:t>
            </a:r>
          </a:p>
          <a:p>
            <a:pPr marL="0" marR="0" lvl="0" indent="0" algn="ctr" rtl="0">
              <a:lnSpc>
                <a:spcPct val="100000"/>
              </a:lnSpc>
              <a:spcBef>
                <a:spcPts val="0"/>
              </a:spcBef>
              <a:spcAft>
                <a:spcPts val="0"/>
              </a:spcAft>
              <a:buClr>
                <a:schemeClr val="dk1"/>
              </a:buClr>
              <a:buSzPct val="25000"/>
              <a:buFont typeface="Calibri"/>
              <a:buNone/>
            </a:pPr>
            <a:endParaRPr sz="3959" b="0" i="0" u="none" strike="noStrike" cap="none">
              <a:solidFill>
                <a:schemeClr val="dk1"/>
              </a:solidFill>
              <a:latin typeface="Calibri"/>
              <a:ea typeface="Calibri"/>
              <a:cs typeface="Calibri"/>
              <a:sym typeface="Calibri"/>
            </a:endParaRPr>
          </a:p>
        </p:txBody>
      </p:sp>
      <p:pic>
        <p:nvPicPr>
          <p:cNvPr id="623" name="Shape 623"/>
          <p:cNvPicPr preferRelativeResize="0"/>
          <p:nvPr/>
        </p:nvPicPr>
        <p:blipFill rotWithShape="1">
          <a:blip r:embed="rId3">
            <a:alphaModFix/>
          </a:blip>
          <a:srcRect t="5439" b="23739"/>
          <a:stretch/>
        </p:blipFill>
        <p:spPr>
          <a:xfrm>
            <a:off x="715747" y="3088145"/>
            <a:ext cx="3763200" cy="1991100"/>
          </a:xfrm>
          <a:prstGeom prst="rect">
            <a:avLst/>
          </a:prstGeom>
          <a:noFill/>
          <a:ln>
            <a:noFill/>
          </a:ln>
        </p:spPr>
      </p:pic>
      <p:sp>
        <p:nvSpPr>
          <p:cNvPr id="625" name="Shape 625"/>
          <p:cNvSpPr txBox="1"/>
          <p:nvPr/>
        </p:nvSpPr>
        <p:spPr>
          <a:xfrm>
            <a:off x="212462" y="5367175"/>
            <a:ext cx="4632900" cy="124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How could the teacher facilitate this process in order to promote thinking?</a:t>
            </a:r>
          </a:p>
          <a:p>
            <a:pPr marL="0" marR="0" lvl="0" indent="0" algn="l" rtl="0">
              <a:lnSpc>
                <a:spcPct val="100000"/>
              </a:lnSpc>
              <a:spcBef>
                <a:spcPts val="0"/>
              </a:spcBef>
              <a:spcAft>
                <a:spcPts val="0"/>
              </a:spcAft>
              <a:buClr>
                <a:srgbClr val="000000"/>
              </a:buClr>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1"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p:nvPr/>
        </p:nvSpPr>
        <p:spPr>
          <a:xfrm>
            <a:off x="2302298" y="2084671"/>
            <a:ext cx="4773300" cy="4773300"/>
          </a:xfrm>
          <a:custGeom>
            <a:avLst/>
            <a:gdLst/>
            <a:ahLst/>
            <a:cxnLst/>
            <a:rect l="0" t="0" r="0" b="0"/>
            <a:pathLst>
              <a:path w="120000" h="120000" extrusionOk="0">
                <a:moveTo>
                  <a:pt x="79052" y="6896"/>
                </a:moveTo>
                <a:lnTo>
                  <a:pt x="79052" y="6896"/>
                </a:lnTo>
                <a:cubicBezTo>
                  <a:pt x="103107" y="15527"/>
                  <a:pt x="118357" y="39249"/>
                  <a:pt x="116220" y="64716"/>
                </a:cubicBezTo>
                <a:cubicBezTo>
                  <a:pt x="114083" y="90184"/>
                  <a:pt x="95094" y="111034"/>
                  <a:pt x="69937" y="115535"/>
                </a:cubicBezTo>
                <a:cubicBezTo>
                  <a:pt x="44780" y="120037"/>
                  <a:pt x="19739" y="107066"/>
                  <a:pt x="8904" y="83920"/>
                </a:cubicBezTo>
                <a:cubicBezTo>
                  <a:pt x="-1931" y="60774"/>
                  <a:pt x="4144" y="33235"/>
                  <a:pt x="23714" y="16798"/>
                </a:cubicBezTo>
                <a:lnTo>
                  <a:pt x="21676" y="13870"/>
                </a:lnTo>
                <a:lnTo>
                  <a:pt x="29667" y="16426"/>
                </a:lnTo>
                <a:lnTo>
                  <a:pt x="29569" y="25210"/>
                </a:lnTo>
                <a:lnTo>
                  <a:pt x="27532" y="22284"/>
                </a:lnTo>
                <a:lnTo>
                  <a:pt x="27532" y="22284"/>
                </a:lnTo>
                <a:cubicBezTo>
                  <a:pt x="10490" y="36955"/>
                  <a:pt x="5404" y="61231"/>
                  <a:pt x="15123" y="81509"/>
                </a:cubicBezTo>
                <a:cubicBezTo>
                  <a:pt x="24842" y="101787"/>
                  <a:pt x="46952" y="113028"/>
                  <a:pt x="69063" y="108932"/>
                </a:cubicBezTo>
                <a:cubicBezTo>
                  <a:pt x="91173" y="104837"/>
                  <a:pt x="107791" y="86423"/>
                  <a:pt x="109603" y="64010"/>
                </a:cubicBezTo>
                <a:cubicBezTo>
                  <a:pt x="111415" y="41596"/>
                  <a:pt x="97971" y="20752"/>
                  <a:pt x="76805" y="13158"/>
                </a:cubicBezTo>
                <a:close/>
              </a:path>
            </a:pathLst>
          </a:custGeom>
          <a:solidFill>
            <a:srgbClr val="CFD7E7"/>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632" name="Shape 632"/>
          <p:cNvGrpSpPr/>
          <p:nvPr/>
        </p:nvGrpSpPr>
        <p:grpSpPr>
          <a:xfrm>
            <a:off x="3510278" y="1809174"/>
            <a:ext cx="2232300" cy="1116300"/>
            <a:chOff x="2693789" y="1035"/>
            <a:chExt cx="2232300" cy="1116300"/>
          </a:xfrm>
        </p:grpSpPr>
        <p:sp>
          <p:nvSpPr>
            <p:cNvPr id="633" name="Shape 633"/>
            <p:cNvSpPr/>
            <p:nvPr/>
          </p:nvSpPr>
          <p:spPr>
            <a:xfrm>
              <a:off x="2693789" y="1035"/>
              <a:ext cx="2232300" cy="1116300"/>
            </a:xfrm>
            <a:prstGeom prst="roundRect">
              <a:avLst>
                <a:gd name="adj" fmla="val 16667"/>
              </a:avLst>
            </a:prstGeom>
            <a:gradFill>
              <a:gsLst>
                <a:gs pos="0">
                  <a:srgbClr val="3E7FCD"/>
                </a:gs>
                <a:gs pos="100000">
                  <a:srgbClr val="96C0FF"/>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34" name="Shape 634"/>
            <p:cNvSpPr/>
            <p:nvPr/>
          </p:nvSpPr>
          <p:spPr>
            <a:xfrm>
              <a:off x="2748276" y="55522"/>
              <a:ext cx="2123399" cy="10071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i="0" u="none" strike="noStrike" cap="none">
                  <a:solidFill>
                    <a:schemeClr val="lt1"/>
                  </a:solidFill>
                  <a:latin typeface="Calibri"/>
                  <a:ea typeface="Calibri"/>
                  <a:cs typeface="Calibri"/>
                  <a:sym typeface="Calibri"/>
                </a:rPr>
                <a:t>New question(s)</a:t>
              </a:r>
            </a:p>
          </p:txBody>
        </p:sp>
      </p:grpSp>
      <p:grpSp>
        <p:nvGrpSpPr>
          <p:cNvPr id="635" name="Shape 635"/>
          <p:cNvGrpSpPr/>
          <p:nvPr/>
        </p:nvGrpSpPr>
        <p:grpSpPr>
          <a:xfrm>
            <a:off x="5633721" y="3088145"/>
            <a:ext cx="2232300" cy="1116300"/>
            <a:chOff x="4629696" y="1407554"/>
            <a:chExt cx="2232300" cy="1116300"/>
          </a:xfrm>
        </p:grpSpPr>
        <p:sp>
          <p:nvSpPr>
            <p:cNvPr id="636" name="Shape 636"/>
            <p:cNvSpPr/>
            <p:nvPr/>
          </p:nvSpPr>
          <p:spPr>
            <a:xfrm>
              <a:off x="4629696" y="1407554"/>
              <a:ext cx="2232300" cy="1116300"/>
            </a:xfrm>
            <a:prstGeom prst="roundRect">
              <a:avLst>
                <a:gd name="adj" fmla="val 16667"/>
              </a:avLst>
            </a:prstGeom>
            <a:gradFill>
              <a:gsLst>
                <a:gs pos="0">
                  <a:srgbClr val="3E7FCD"/>
                </a:gs>
                <a:gs pos="100000">
                  <a:srgbClr val="96C0FF"/>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37" name="Shape 637"/>
            <p:cNvSpPr/>
            <p:nvPr/>
          </p:nvSpPr>
          <p:spPr>
            <a:xfrm>
              <a:off x="4684185" y="1462044"/>
              <a:ext cx="2123400" cy="10071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i="0" u="none" strike="noStrike" cap="none">
                  <a:solidFill>
                    <a:schemeClr val="lt1"/>
                  </a:solidFill>
                  <a:latin typeface="Calibri"/>
                  <a:ea typeface="Calibri"/>
                  <a:cs typeface="Calibri"/>
                  <a:sym typeface="Calibri"/>
                </a:rPr>
                <a:t>Generate ideas</a:t>
              </a:r>
            </a:p>
          </p:txBody>
        </p:sp>
      </p:grpSp>
      <p:grpSp>
        <p:nvGrpSpPr>
          <p:cNvPr id="638" name="Shape 638"/>
          <p:cNvGrpSpPr/>
          <p:nvPr/>
        </p:nvGrpSpPr>
        <p:grpSpPr>
          <a:xfrm>
            <a:off x="5059855" y="5160375"/>
            <a:ext cx="2232300" cy="1116300"/>
            <a:chOff x="4177030" y="3335057"/>
            <a:chExt cx="2232300" cy="1116300"/>
          </a:xfrm>
        </p:grpSpPr>
        <p:sp>
          <p:nvSpPr>
            <p:cNvPr id="639" name="Shape 639"/>
            <p:cNvSpPr/>
            <p:nvPr/>
          </p:nvSpPr>
          <p:spPr>
            <a:xfrm>
              <a:off x="4177030" y="3335057"/>
              <a:ext cx="2232300" cy="1116300"/>
            </a:xfrm>
            <a:prstGeom prst="roundRect">
              <a:avLst>
                <a:gd name="adj" fmla="val 16667"/>
              </a:avLst>
            </a:prstGeom>
            <a:gradFill>
              <a:gsLst>
                <a:gs pos="0">
                  <a:srgbClr val="3E7FCD"/>
                </a:gs>
                <a:gs pos="100000">
                  <a:srgbClr val="96C0FF"/>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40" name="Shape 640"/>
            <p:cNvSpPr/>
            <p:nvPr/>
          </p:nvSpPr>
          <p:spPr>
            <a:xfrm>
              <a:off x="4231519" y="3389548"/>
              <a:ext cx="2123400" cy="10071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i="0" u="none" strike="noStrike" cap="none">
                  <a:solidFill>
                    <a:schemeClr val="lt1"/>
                  </a:solidFill>
                  <a:latin typeface="Calibri"/>
                  <a:ea typeface="Calibri"/>
                  <a:cs typeface="Calibri"/>
                  <a:sym typeface="Calibri"/>
                </a:rPr>
                <a:t>Elicit and </a:t>
              </a:r>
            </a:p>
            <a:p>
              <a:pPr marL="0" marR="0" lvl="0" indent="0" algn="ctr" rtl="0">
                <a:lnSpc>
                  <a:spcPct val="90000"/>
                </a:lnSpc>
                <a:spcBef>
                  <a:spcPts val="700"/>
                </a:spcBef>
                <a:spcAft>
                  <a:spcPts val="0"/>
                </a:spcAft>
                <a:buClr>
                  <a:schemeClr val="lt1"/>
                </a:buClr>
                <a:buSzPct val="25000"/>
                <a:buFont typeface="Calibri"/>
                <a:buNone/>
              </a:pPr>
              <a:r>
                <a:rPr lang="en-US" sz="2000" b="0" i="0" u="none" strike="noStrike" cap="none">
                  <a:solidFill>
                    <a:schemeClr val="lt1"/>
                  </a:solidFill>
                  <a:latin typeface="Calibri"/>
                  <a:ea typeface="Calibri"/>
                  <a:cs typeface="Calibri"/>
                  <a:sym typeface="Calibri"/>
                </a:rPr>
                <a:t>Publicize ideas</a:t>
              </a:r>
            </a:p>
          </p:txBody>
        </p:sp>
      </p:grpSp>
      <p:grpSp>
        <p:nvGrpSpPr>
          <p:cNvPr id="641" name="Shape 641"/>
          <p:cNvGrpSpPr/>
          <p:nvPr/>
        </p:nvGrpSpPr>
        <p:grpSpPr>
          <a:xfrm>
            <a:off x="2233889" y="5214866"/>
            <a:ext cx="2232300" cy="1116300"/>
            <a:chOff x="1067149" y="3335062"/>
            <a:chExt cx="2232300" cy="1116300"/>
          </a:xfrm>
        </p:grpSpPr>
        <p:sp>
          <p:nvSpPr>
            <p:cNvPr id="642" name="Shape 642"/>
            <p:cNvSpPr/>
            <p:nvPr/>
          </p:nvSpPr>
          <p:spPr>
            <a:xfrm>
              <a:off x="1067149" y="3335062"/>
              <a:ext cx="2232300" cy="1116300"/>
            </a:xfrm>
            <a:prstGeom prst="roundRect">
              <a:avLst>
                <a:gd name="adj" fmla="val 16667"/>
              </a:avLst>
            </a:prstGeom>
            <a:gradFill>
              <a:gsLst>
                <a:gs pos="0">
                  <a:srgbClr val="3E7FCD"/>
                </a:gs>
                <a:gs pos="100000">
                  <a:srgbClr val="96C0FF"/>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43" name="Shape 643"/>
            <p:cNvSpPr/>
            <p:nvPr/>
          </p:nvSpPr>
          <p:spPr>
            <a:xfrm>
              <a:off x="1121637" y="3389551"/>
              <a:ext cx="2123400" cy="10071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i="0" u="none" strike="noStrike" cap="none">
                  <a:solidFill>
                    <a:schemeClr val="lt1"/>
                  </a:solidFill>
                  <a:latin typeface="Calibri"/>
                  <a:ea typeface="Calibri"/>
                  <a:cs typeface="Calibri"/>
                  <a:sym typeface="Calibri"/>
                </a:rPr>
                <a:t>Press on and develop ideas collaboratively</a:t>
              </a:r>
            </a:p>
          </p:txBody>
        </p:sp>
      </p:grpSp>
      <p:sp>
        <p:nvSpPr>
          <p:cNvPr id="644" name="Shape 64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endParaRPr sz="3959"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ct val="25000"/>
              <a:buFont typeface="Calibri"/>
              <a:buNone/>
            </a:pPr>
            <a:r>
              <a:rPr lang="en-US" sz="3959" b="1" i="0" u="none" strike="noStrike" cap="none">
                <a:solidFill>
                  <a:schemeClr val="dk1"/>
                </a:solidFill>
                <a:latin typeface="Calibri"/>
                <a:ea typeface="Calibri"/>
                <a:cs typeface="Calibri"/>
                <a:sym typeface="Calibri"/>
              </a:rPr>
              <a:t>Model &amp; Talk Frame Routine</a:t>
            </a:r>
          </a:p>
          <a:p>
            <a:pPr marL="0" marR="0" lvl="0" indent="0" algn="ctr" rtl="0">
              <a:lnSpc>
                <a:spcPct val="100000"/>
              </a:lnSpc>
              <a:spcBef>
                <a:spcPts val="0"/>
              </a:spcBef>
              <a:spcAft>
                <a:spcPts val="0"/>
              </a:spcAft>
              <a:buClr>
                <a:schemeClr val="dk1"/>
              </a:buClr>
              <a:buSzPct val="25000"/>
              <a:buFont typeface="Calibri"/>
              <a:buNone/>
            </a:pPr>
            <a:r>
              <a:rPr lang="en-US" sz="3240" b="1" i="0" u="none" strike="noStrike" cap="none">
                <a:solidFill>
                  <a:schemeClr val="dk1"/>
                </a:solidFill>
                <a:latin typeface="Calibri"/>
                <a:ea typeface="Calibri"/>
                <a:cs typeface="Calibri"/>
                <a:sym typeface="Calibri"/>
              </a:rPr>
              <a:t>(Flower Task)</a:t>
            </a:r>
          </a:p>
          <a:p>
            <a:pPr marL="0" marR="0" lvl="0" indent="0" algn="ctr" rtl="0">
              <a:lnSpc>
                <a:spcPct val="100000"/>
              </a:lnSpc>
              <a:spcBef>
                <a:spcPts val="0"/>
              </a:spcBef>
              <a:spcAft>
                <a:spcPts val="0"/>
              </a:spcAft>
              <a:buClr>
                <a:schemeClr val="dk1"/>
              </a:buClr>
              <a:buSzPct val="25000"/>
              <a:buFont typeface="Calibri"/>
              <a:buNone/>
            </a:pPr>
            <a:endParaRPr sz="3959" b="0" i="0" u="none" strike="noStrike" cap="none">
              <a:solidFill>
                <a:schemeClr val="dk1"/>
              </a:solidFill>
              <a:latin typeface="Calibri"/>
              <a:ea typeface="Calibri"/>
              <a:cs typeface="Calibri"/>
              <a:sym typeface="Calibri"/>
            </a:endParaRPr>
          </a:p>
        </p:txBody>
      </p:sp>
      <p:pic>
        <p:nvPicPr>
          <p:cNvPr id="645" name="Shape 645"/>
          <p:cNvPicPr preferRelativeResize="0"/>
          <p:nvPr/>
        </p:nvPicPr>
        <p:blipFill rotWithShape="1">
          <a:blip r:embed="rId3">
            <a:alphaModFix/>
          </a:blip>
          <a:srcRect t="5439" b="23739"/>
          <a:stretch/>
        </p:blipFill>
        <p:spPr>
          <a:xfrm>
            <a:off x="5891133" y="1123482"/>
            <a:ext cx="3146139" cy="1822500"/>
          </a:xfrm>
          <a:prstGeom prst="rect">
            <a:avLst/>
          </a:prstGeom>
          <a:noFill/>
          <a:ln>
            <a:noFill/>
          </a:ln>
        </p:spPr>
      </p:pic>
      <p:sp>
        <p:nvSpPr>
          <p:cNvPr id="646" name="Shape 646"/>
          <p:cNvSpPr/>
          <p:nvPr/>
        </p:nvSpPr>
        <p:spPr>
          <a:xfrm>
            <a:off x="163700" y="3050150"/>
            <a:ext cx="4183200" cy="19872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47" name="Shape 647"/>
          <p:cNvSpPr txBox="1"/>
          <p:nvPr/>
        </p:nvSpPr>
        <p:spPr>
          <a:xfrm>
            <a:off x="374000" y="3073700"/>
            <a:ext cx="3829200" cy="1822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800" b="1" i="0" u="none" strike="noStrike" cap="none">
                <a:solidFill>
                  <a:srgbClr val="000000"/>
                </a:solidFill>
                <a:latin typeface="Arial"/>
                <a:ea typeface="Arial"/>
                <a:cs typeface="Arial"/>
                <a:sym typeface="Arial"/>
              </a:rPr>
              <a:t>As the class develops ideas, what is the teacher’s goal?</a:t>
            </a:r>
          </a:p>
          <a:p>
            <a:pPr marL="0" marR="0" lvl="0" indent="0" algn="l" rtl="0">
              <a:lnSpc>
                <a:spcPct val="100000"/>
              </a:lnSpc>
              <a:spcBef>
                <a:spcPts val="0"/>
              </a:spcBef>
              <a:spcAft>
                <a:spcPts val="0"/>
              </a:spcAft>
              <a:buClr>
                <a:srgbClr val="000000"/>
              </a:buClr>
              <a:buFont typeface="Arial"/>
              <a:buNone/>
            </a:pP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1800" b="1" i="0" u="none" strike="noStrike" cap="none">
                <a:solidFill>
                  <a:srgbClr val="000000"/>
                </a:solidFill>
                <a:latin typeface="Arial"/>
                <a:ea typeface="Arial"/>
                <a:cs typeface="Arial"/>
                <a:sym typeface="Arial"/>
              </a:rPr>
              <a:t>How might that goal be achieved based on student responses?</a:t>
            </a:r>
          </a:p>
        </p:txBody>
      </p:sp>
      <p:sp>
        <p:nvSpPr>
          <p:cNvPr id="648" name="Shape 648"/>
          <p:cNvSpPr/>
          <p:nvPr/>
        </p:nvSpPr>
        <p:spPr>
          <a:xfrm>
            <a:off x="1050166" y="5440425"/>
            <a:ext cx="1620900" cy="556200"/>
          </a:xfrm>
          <a:prstGeom prst="wedgeEllipseCallout">
            <a:avLst>
              <a:gd name="adj1" fmla="val 27069"/>
              <a:gd name="adj2" fmla="val 85710"/>
            </a:avLst>
          </a:prstGeom>
          <a:gradFill>
            <a:gsLst>
              <a:gs pos="0">
                <a:srgbClr val="FFFFFF"/>
              </a:gs>
              <a:gs pos="100000">
                <a:srgbClr val="FF0000"/>
              </a:gs>
            </a:gsLst>
            <a:path path="circle">
              <a:fillToRect l="50000" t="50000" r="50000" b="50000"/>
            </a:path>
            <a:tileRect/>
          </a:gradFill>
          <a:ln w="19050"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Talk Idea</a:t>
            </a:r>
          </a:p>
        </p:txBody>
      </p:sp>
      <p:sp>
        <p:nvSpPr>
          <p:cNvPr id="649" name="Shape 649"/>
          <p:cNvSpPr/>
          <p:nvPr/>
        </p:nvSpPr>
        <p:spPr>
          <a:xfrm>
            <a:off x="4128285" y="5044416"/>
            <a:ext cx="1614300" cy="751200"/>
          </a:xfrm>
          <a:prstGeom prst="wedgeEllipseCallout">
            <a:avLst>
              <a:gd name="adj1" fmla="val -49235"/>
              <a:gd name="adj2" fmla="val 52655"/>
            </a:avLst>
          </a:prstGeom>
          <a:gradFill>
            <a:gsLst>
              <a:gs pos="0">
                <a:srgbClr val="FFFFFF"/>
              </a:gs>
              <a:gs pos="100000">
                <a:srgbClr val="008000"/>
              </a:gs>
            </a:gsLst>
            <a:path path="circle">
              <a:fillToRect l="50000" t="50000" r="50000" b="50000"/>
            </a:path>
            <a:tileRect/>
          </a:gradFill>
          <a:ln w="19050"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Talk Idea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p:nvPr/>
        </p:nvSpPr>
        <p:spPr>
          <a:xfrm>
            <a:off x="3337148" y="2012796"/>
            <a:ext cx="4773299" cy="4773300"/>
          </a:xfrm>
          <a:custGeom>
            <a:avLst/>
            <a:gdLst/>
            <a:ahLst/>
            <a:cxnLst/>
            <a:rect l="0" t="0" r="0" b="0"/>
            <a:pathLst>
              <a:path w="120000" h="120000" extrusionOk="0">
                <a:moveTo>
                  <a:pt x="79052" y="6896"/>
                </a:moveTo>
                <a:lnTo>
                  <a:pt x="79052" y="6896"/>
                </a:lnTo>
                <a:cubicBezTo>
                  <a:pt x="103107" y="15527"/>
                  <a:pt x="118357" y="39249"/>
                  <a:pt x="116220" y="64716"/>
                </a:cubicBezTo>
                <a:cubicBezTo>
                  <a:pt x="114083" y="90184"/>
                  <a:pt x="95094" y="111034"/>
                  <a:pt x="69937" y="115535"/>
                </a:cubicBezTo>
                <a:cubicBezTo>
                  <a:pt x="44780" y="120037"/>
                  <a:pt x="19739" y="107066"/>
                  <a:pt x="8904" y="83920"/>
                </a:cubicBezTo>
                <a:cubicBezTo>
                  <a:pt x="-1931" y="60774"/>
                  <a:pt x="4144" y="33235"/>
                  <a:pt x="23714" y="16798"/>
                </a:cubicBezTo>
                <a:lnTo>
                  <a:pt x="21676" y="13870"/>
                </a:lnTo>
                <a:lnTo>
                  <a:pt x="29667" y="16426"/>
                </a:lnTo>
                <a:lnTo>
                  <a:pt x="29569" y="25210"/>
                </a:lnTo>
                <a:lnTo>
                  <a:pt x="27532" y="22284"/>
                </a:lnTo>
                <a:lnTo>
                  <a:pt x="27532" y="22284"/>
                </a:lnTo>
                <a:cubicBezTo>
                  <a:pt x="10490" y="36955"/>
                  <a:pt x="5404" y="61231"/>
                  <a:pt x="15123" y="81509"/>
                </a:cubicBezTo>
                <a:cubicBezTo>
                  <a:pt x="24842" y="101787"/>
                  <a:pt x="46952" y="113028"/>
                  <a:pt x="69063" y="108932"/>
                </a:cubicBezTo>
                <a:cubicBezTo>
                  <a:pt x="91173" y="104837"/>
                  <a:pt x="107791" y="86423"/>
                  <a:pt x="109603" y="64010"/>
                </a:cubicBezTo>
                <a:cubicBezTo>
                  <a:pt x="111415" y="41596"/>
                  <a:pt x="97971" y="20752"/>
                  <a:pt x="76805" y="13158"/>
                </a:cubicBezTo>
                <a:close/>
              </a:path>
            </a:pathLst>
          </a:custGeom>
          <a:solidFill>
            <a:srgbClr val="CFD7E7"/>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656" name="Shape 656"/>
          <p:cNvGrpSpPr/>
          <p:nvPr/>
        </p:nvGrpSpPr>
        <p:grpSpPr>
          <a:xfrm>
            <a:off x="2600818" y="3331386"/>
            <a:ext cx="2232299" cy="1116300"/>
            <a:chOff x="757879" y="1407554"/>
            <a:chExt cx="2232300" cy="1116300"/>
          </a:xfrm>
        </p:grpSpPr>
        <p:sp>
          <p:nvSpPr>
            <p:cNvPr id="657" name="Shape 657"/>
            <p:cNvSpPr/>
            <p:nvPr/>
          </p:nvSpPr>
          <p:spPr>
            <a:xfrm>
              <a:off x="757879" y="1407554"/>
              <a:ext cx="2232300" cy="1116300"/>
            </a:xfrm>
            <a:prstGeom prst="roundRect">
              <a:avLst>
                <a:gd name="adj" fmla="val 16667"/>
              </a:avLst>
            </a:prstGeom>
            <a:gradFill>
              <a:gsLst>
                <a:gs pos="0">
                  <a:srgbClr val="3E7FCD"/>
                </a:gs>
                <a:gs pos="100000">
                  <a:srgbClr val="96C0FF"/>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58" name="Shape 658"/>
            <p:cNvSpPr/>
            <p:nvPr/>
          </p:nvSpPr>
          <p:spPr>
            <a:xfrm>
              <a:off x="812368" y="1462044"/>
              <a:ext cx="2123400" cy="10071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i="0" u="none" strike="noStrike" cap="none">
                  <a:solidFill>
                    <a:schemeClr val="lt1"/>
                  </a:solidFill>
                  <a:latin typeface="Calibri"/>
                  <a:ea typeface="Calibri"/>
                  <a:cs typeface="Calibri"/>
                  <a:sym typeface="Calibri"/>
                </a:rPr>
                <a:t>Solidify and/or refine new meanings</a:t>
              </a:r>
            </a:p>
          </p:txBody>
        </p:sp>
      </p:grpSp>
      <p:grpSp>
        <p:nvGrpSpPr>
          <p:cNvPr id="659" name="Shape 659"/>
          <p:cNvGrpSpPr/>
          <p:nvPr/>
        </p:nvGrpSpPr>
        <p:grpSpPr>
          <a:xfrm>
            <a:off x="4466203" y="1607898"/>
            <a:ext cx="2232300" cy="1116300"/>
            <a:chOff x="2693789" y="1035"/>
            <a:chExt cx="2232300" cy="1116300"/>
          </a:xfrm>
        </p:grpSpPr>
        <p:sp>
          <p:nvSpPr>
            <p:cNvPr id="660" name="Shape 660"/>
            <p:cNvSpPr/>
            <p:nvPr/>
          </p:nvSpPr>
          <p:spPr>
            <a:xfrm>
              <a:off x="2693789" y="1035"/>
              <a:ext cx="2232300" cy="1116300"/>
            </a:xfrm>
            <a:prstGeom prst="roundRect">
              <a:avLst>
                <a:gd name="adj" fmla="val 16667"/>
              </a:avLst>
            </a:prstGeom>
            <a:gradFill>
              <a:gsLst>
                <a:gs pos="0">
                  <a:srgbClr val="3E7FCD"/>
                </a:gs>
                <a:gs pos="100000">
                  <a:srgbClr val="96C0FF"/>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61" name="Shape 661"/>
            <p:cNvSpPr/>
            <p:nvPr/>
          </p:nvSpPr>
          <p:spPr>
            <a:xfrm>
              <a:off x="2748276" y="55522"/>
              <a:ext cx="2123399" cy="10071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i="0" u="none" strike="noStrike" cap="none">
                  <a:solidFill>
                    <a:schemeClr val="lt1"/>
                  </a:solidFill>
                  <a:latin typeface="Calibri"/>
                  <a:ea typeface="Calibri"/>
                  <a:cs typeface="Calibri"/>
                  <a:sym typeface="Calibri"/>
                </a:rPr>
                <a:t>New question(s)</a:t>
              </a:r>
            </a:p>
          </p:txBody>
        </p:sp>
      </p:grpSp>
      <p:grpSp>
        <p:nvGrpSpPr>
          <p:cNvPr id="662" name="Shape 662"/>
          <p:cNvGrpSpPr/>
          <p:nvPr/>
        </p:nvGrpSpPr>
        <p:grpSpPr>
          <a:xfrm>
            <a:off x="6553871" y="3188770"/>
            <a:ext cx="2232300" cy="1116300"/>
            <a:chOff x="4629696" y="1407554"/>
            <a:chExt cx="2232300" cy="1116300"/>
          </a:xfrm>
        </p:grpSpPr>
        <p:sp>
          <p:nvSpPr>
            <p:cNvPr id="663" name="Shape 663"/>
            <p:cNvSpPr/>
            <p:nvPr/>
          </p:nvSpPr>
          <p:spPr>
            <a:xfrm>
              <a:off x="4629696" y="1407554"/>
              <a:ext cx="2232300" cy="1116300"/>
            </a:xfrm>
            <a:prstGeom prst="roundRect">
              <a:avLst>
                <a:gd name="adj" fmla="val 16667"/>
              </a:avLst>
            </a:prstGeom>
            <a:gradFill>
              <a:gsLst>
                <a:gs pos="0">
                  <a:srgbClr val="3E7FCD"/>
                </a:gs>
                <a:gs pos="100000">
                  <a:srgbClr val="96C0FF"/>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64" name="Shape 664"/>
            <p:cNvSpPr/>
            <p:nvPr/>
          </p:nvSpPr>
          <p:spPr>
            <a:xfrm>
              <a:off x="4684185" y="1462044"/>
              <a:ext cx="2123400" cy="10071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i="0" u="none" strike="noStrike" cap="none">
                  <a:solidFill>
                    <a:schemeClr val="lt1"/>
                  </a:solidFill>
                  <a:latin typeface="Calibri"/>
                  <a:ea typeface="Calibri"/>
                  <a:cs typeface="Calibri"/>
                  <a:sym typeface="Calibri"/>
                </a:rPr>
                <a:t>Generate ideas</a:t>
              </a:r>
            </a:p>
          </p:txBody>
        </p:sp>
      </p:grpSp>
      <p:grpSp>
        <p:nvGrpSpPr>
          <p:cNvPr id="665" name="Shape 665"/>
          <p:cNvGrpSpPr/>
          <p:nvPr/>
        </p:nvGrpSpPr>
        <p:grpSpPr>
          <a:xfrm>
            <a:off x="6314455" y="5214875"/>
            <a:ext cx="2248135" cy="1116300"/>
            <a:chOff x="4917094" y="3335057"/>
            <a:chExt cx="2248135" cy="1116300"/>
          </a:xfrm>
        </p:grpSpPr>
        <p:sp>
          <p:nvSpPr>
            <p:cNvPr id="666" name="Shape 666"/>
            <p:cNvSpPr/>
            <p:nvPr/>
          </p:nvSpPr>
          <p:spPr>
            <a:xfrm>
              <a:off x="4932930" y="3335057"/>
              <a:ext cx="2232300" cy="1116300"/>
            </a:xfrm>
            <a:prstGeom prst="roundRect">
              <a:avLst>
                <a:gd name="adj" fmla="val 16667"/>
              </a:avLst>
            </a:prstGeom>
            <a:gradFill>
              <a:gsLst>
                <a:gs pos="0">
                  <a:srgbClr val="3E7FCD"/>
                </a:gs>
                <a:gs pos="100000">
                  <a:srgbClr val="96C0FF"/>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67" name="Shape 667"/>
            <p:cNvSpPr/>
            <p:nvPr/>
          </p:nvSpPr>
          <p:spPr>
            <a:xfrm>
              <a:off x="4917094" y="3389648"/>
              <a:ext cx="2123400" cy="10071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i="0" u="none" strike="noStrike" cap="none">
                  <a:solidFill>
                    <a:schemeClr val="lt1"/>
                  </a:solidFill>
                  <a:latin typeface="Calibri"/>
                  <a:ea typeface="Calibri"/>
                  <a:cs typeface="Calibri"/>
                  <a:sym typeface="Calibri"/>
                </a:rPr>
                <a:t>Elicit and </a:t>
              </a:r>
            </a:p>
            <a:p>
              <a:pPr marL="0" marR="0" lvl="0" indent="0" algn="ctr" rtl="0">
                <a:lnSpc>
                  <a:spcPct val="90000"/>
                </a:lnSpc>
                <a:spcBef>
                  <a:spcPts val="700"/>
                </a:spcBef>
                <a:spcAft>
                  <a:spcPts val="0"/>
                </a:spcAft>
                <a:buClr>
                  <a:schemeClr val="lt1"/>
                </a:buClr>
                <a:buSzPct val="25000"/>
                <a:buFont typeface="Calibri"/>
                <a:buNone/>
              </a:pPr>
              <a:r>
                <a:rPr lang="en-US" sz="2000" b="0" i="0" u="none" strike="noStrike" cap="none">
                  <a:solidFill>
                    <a:schemeClr val="lt1"/>
                  </a:solidFill>
                  <a:latin typeface="Calibri"/>
                  <a:ea typeface="Calibri"/>
                  <a:cs typeface="Calibri"/>
                  <a:sym typeface="Calibri"/>
                </a:rPr>
                <a:t>Publicize ideas</a:t>
              </a:r>
            </a:p>
          </p:txBody>
        </p:sp>
      </p:grpSp>
      <p:grpSp>
        <p:nvGrpSpPr>
          <p:cNvPr id="668" name="Shape 668"/>
          <p:cNvGrpSpPr/>
          <p:nvPr/>
        </p:nvGrpSpPr>
        <p:grpSpPr>
          <a:xfrm>
            <a:off x="2649101" y="5214866"/>
            <a:ext cx="2232300" cy="1116300"/>
            <a:chOff x="1482361" y="3335062"/>
            <a:chExt cx="2232300" cy="1116300"/>
          </a:xfrm>
        </p:grpSpPr>
        <p:sp>
          <p:nvSpPr>
            <p:cNvPr id="669" name="Shape 669"/>
            <p:cNvSpPr/>
            <p:nvPr/>
          </p:nvSpPr>
          <p:spPr>
            <a:xfrm>
              <a:off x="1482361" y="3335062"/>
              <a:ext cx="2232300" cy="1116300"/>
            </a:xfrm>
            <a:prstGeom prst="roundRect">
              <a:avLst>
                <a:gd name="adj" fmla="val 16667"/>
              </a:avLst>
            </a:prstGeom>
            <a:gradFill>
              <a:gsLst>
                <a:gs pos="0">
                  <a:srgbClr val="3E7FCD"/>
                </a:gs>
                <a:gs pos="100000">
                  <a:srgbClr val="96C0FF"/>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70" name="Shape 670"/>
            <p:cNvSpPr/>
            <p:nvPr/>
          </p:nvSpPr>
          <p:spPr>
            <a:xfrm>
              <a:off x="1536825" y="3389676"/>
              <a:ext cx="2123400" cy="10071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i="0" u="none" strike="noStrike" cap="none">
                  <a:solidFill>
                    <a:schemeClr val="lt1"/>
                  </a:solidFill>
                  <a:latin typeface="Calibri"/>
                  <a:ea typeface="Calibri"/>
                  <a:cs typeface="Calibri"/>
                  <a:sym typeface="Calibri"/>
                </a:rPr>
                <a:t>Press on and develop ideas collaboratively</a:t>
              </a:r>
            </a:p>
          </p:txBody>
        </p:sp>
      </p:grpSp>
      <p:grpSp>
        <p:nvGrpSpPr>
          <p:cNvPr id="671" name="Shape 671"/>
          <p:cNvGrpSpPr/>
          <p:nvPr/>
        </p:nvGrpSpPr>
        <p:grpSpPr>
          <a:xfrm>
            <a:off x="1235177" y="1089339"/>
            <a:ext cx="1977419" cy="1549640"/>
            <a:chOff x="3589423" y="3938262"/>
            <a:chExt cx="1183800" cy="1241102"/>
          </a:xfrm>
        </p:grpSpPr>
        <p:sp>
          <p:nvSpPr>
            <p:cNvPr id="672" name="Shape 672"/>
            <p:cNvSpPr/>
            <p:nvPr/>
          </p:nvSpPr>
          <p:spPr>
            <a:xfrm>
              <a:off x="3589423" y="3938262"/>
              <a:ext cx="1183800" cy="1136100"/>
            </a:xfrm>
            <a:prstGeom prst="verticalScroll">
              <a:avLst>
                <a:gd name="adj" fmla="val 12500"/>
              </a:avLst>
            </a:prstGeom>
            <a:gradFill>
              <a:gsLst>
                <a:gs pos="0">
                  <a:srgbClr val="FFFFFF"/>
                </a:gs>
                <a:gs pos="100000">
                  <a:srgbClr val="FF6600"/>
                </a:gs>
              </a:gsLst>
              <a:path path="circle">
                <a:fillToRect l="50000" t="50000" r="50000" b="50000"/>
              </a:path>
              <a:tileRect/>
            </a:gra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673" name="Shape 673"/>
            <p:cNvSpPr txBox="1"/>
            <p:nvPr/>
          </p:nvSpPr>
          <p:spPr>
            <a:xfrm>
              <a:off x="3623769" y="4182764"/>
              <a:ext cx="1115100" cy="996600"/>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llerta"/>
                <a:buNone/>
              </a:pPr>
              <a:r>
                <a:rPr lang="en-US" sz="1800" b="0" i="0" u="none" strike="noStrike" cap="none">
                  <a:solidFill>
                    <a:schemeClr val="dk1"/>
                  </a:solidFill>
                  <a:latin typeface="Allerta"/>
                  <a:ea typeface="Allerta"/>
                  <a:cs typeface="Allerta"/>
                  <a:sym typeface="Allerta"/>
                </a:rPr>
                <a:t>We Understand</a:t>
              </a:r>
            </a:p>
          </p:txBody>
        </p:sp>
      </p:grpSp>
      <p:sp>
        <p:nvSpPr>
          <p:cNvPr id="674" name="Shape 674"/>
          <p:cNvSpPr txBox="1">
            <a:spLocks noGrp="1"/>
          </p:cNvSpPr>
          <p:nvPr>
            <p:ph type="title"/>
          </p:nvPr>
        </p:nvSpPr>
        <p:spPr>
          <a:xfrm>
            <a:off x="457200" y="2171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endParaRPr sz="3959"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ct val="25000"/>
              <a:buFont typeface="Calibri"/>
              <a:buNone/>
            </a:pPr>
            <a:r>
              <a:rPr lang="en-US" sz="3959" b="1" i="0" u="none" strike="noStrike" cap="none">
                <a:solidFill>
                  <a:schemeClr val="dk1"/>
                </a:solidFill>
                <a:latin typeface="Calibri"/>
                <a:ea typeface="Calibri"/>
                <a:cs typeface="Calibri"/>
                <a:sym typeface="Calibri"/>
              </a:rPr>
              <a:t>Model &amp; Talk Frame Routine</a:t>
            </a:r>
          </a:p>
          <a:p>
            <a:pPr marL="0" marR="0" lvl="0" indent="0" algn="ctr" rtl="0">
              <a:lnSpc>
                <a:spcPct val="100000"/>
              </a:lnSpc>
              <a:spcBef>
                <a:spcPts val="0"/>
              </a:spcBef>
              <a:spcAft>
                <a:spcPts val="0"/>
              </a:spcAft>
              <a:buClr>
                <a:schemeClr val="dk1"/>
              </a:buClr>
              <a:buSzPct val="25000"/>
              <a:buFont typeface="Calibri"/>
              <a:buNone/>
            </a:pPr>
            <a:r>
              <a:rPr lang="en-US" sz="3240" b="1" i="0" u="none" strike="noStrike" cap="none">
                <a:solidFill>
                  <a:schemeClr val="dk1"/>
                </a:solidFill>
                <a:latin typeface="Calibri"/>
                <a:ea typeface="Calibri"/>
                <a:cs typeface="Calibri"/>
                <a:sym typeface="Calibri"/>
              </a:rPr>
              <a:t>(Flower Task)</a:t>
            </a:r>
          </a:p>
          <a:p>
            <a:pPr marL="0" marR="0" lvl="0" indent="0" algn="ctr" rtl="0">
              <a:lnSpc>
                <a:spcPct val="100000"/>
              </a:lnSpc>
              <a:spcBef>
                <a:spcPts val="0"/>
              </a:spcBef>
              <a:spcAft>
                <a:spcPts val="0"/>
              </a:spcAft>
              <a:buClr>
                <a:schemeClr val="dk1"/>
              </a:buClr>
              <a:buSzPct val="25000"/>
              <a:buFont typeface="Calibri"/>
              <a:buNone/>
            </a:pPr>
            <a:endParaRPr sz="3959" b="0" i="0" u="none" strike="noStrike" cap="none">
              <a:solidFill>
                <a:schemeClr val="dk1"/>
              </a:solidFill>
              <a:latin typeface="Calibri"/>
              <a:ea typeface="Calibri"/>
              <a:cs typeface="Calibri"/>
              <a:sym typeface="Calibri"/>
            </a:endParaRPr>
          </a:p>
        </p:txBody>
      </p:sp>
      <p:sp>
        <p:nvSpPr>
          <p:cNvPr id="676" name="Shape 676"/>
          <p:cNvSpPr txBox="1"/>
          <p:nvPr/>
        </p:nvSpPr>
        <p:spPr>
          <a:xfrm>
            <a:off x="457200" y="2993950"/>
            <a:ext cx="1800000" cy="3425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100" b="1" i="0" u="none" strike="noStrike" cap="none">
                <a:solidFill>
                  <a:srgbClr val="000000"/>
                </a:solidFill>
                <a:latin typeface="Arial"/>
                <a:ea typeface="Arial"/>
                <a:cs typeface="Arial"/>
                <a:sym typeface="Arial"/>
              </a:rPr>
              <a:t>What can the teacher do to help students make connections between ideas and to solidify their learning?</a:t>
            </a:r>
          </a:p>
        </p:txBody>
      </p:sp>
      <p:sp>
        <p:nvSpPr>
          <p:cNvPr id="677" name="Shape 677"/>
          <p:cNvSpPr txBox="1"/>
          <p:nvPr/>
        </p:nvSpPr>
        <p:spPr>
          <a:xfrm>
            <a:off x="97525" y="0"/>
            <a:ext cx="3000000" cy="27243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a:spLocks noGrp="1"/>
          </p:cNvSpPr>
          <p:nvPr>
            <p:ph type="title"/>
          </p:nvPr>
        </p:nvSpPr>
        <p:spPr>
          <a:xfrm>
            <a:off x="457200" y="275165"/>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4400" b="0" i="0" u="sng" strike="noStrike" cap="none" dirty="0">
                <a:solidFill>
                  <a:schemeClr val="hlink"/>
                </a:solidFill>
                <a:latin typeface="Arial"/>
                <a:ea typeface="Arial"/>
                <a:cs typeface="Arial"/>
                <a:sym typeface="Arial"/>
                <a:hlinkClick r:id="rId3"/>
              </a:rPr>
              <a:t>Talk </a:t>
            </a:r>
            <a:r>
              <a:rPr lang="en-US" sz="4400" b="0" i="0" u="sng" strike="noStrike" cap="none" dirty="0" smtClean="0">
                <a:solidFill>
                  <a:schemeClr val="hlink"/>
                </a:solidFill>
                <a:latin typeface="Arial"/>
                <a:ea typeface="Arial"/>
                <a:cs typeface="Arial"/>
                <a:sym typeface="Arial"/>
                <a:hlinkClick r:id="rId3"/>
              </a:rPr>
              <a:t>Fame Routine </a:t>
            </a:r>
            <a:r>
              <a:rPr lang="en-US" sz="4400" b="0" i="0" u="sng" strike="noStrike" cap="none" dirty="0">
                <a:solidFill>
                  <a:schemeClr val="hlink"/>
                </a:solidFill>
                <a:latin typeface="Arial"/>
                <a:ea typeface="Arial"/>
                <a:cs typeface="Arial"/>
                <a:sym typeface="Arial"/>
                <a:hlinkClick r:id="rId3"/>
              </a:rPr>
              <a:t>Template</a:t>
            </a:r>
          </a:p>
        </p:txBody>
      </p:sp>
      <p:sp>
        <p:nvSpPr>
          <p:cNvPr id="684" name="Shape 684"/>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lang="en-US" sz="1400" b="0" i="0" u="none" strike="noStrike" cap="none">
              <a:solidFill>
                <a:srgbClr val="000000"/>
              </a:solidFill>
              <a:latin typeface="Arial"/>
              <a:ea typeface="Arial"/>
              <a:cs typeface="Arial"/>
              <a:sym typeface="Arial"/>
            </a:endParaRPr>
          </a:p>
        </p:txBody>
      </p:sp>
      <p:pic>
        <p:nvPicPr>
          <p:cNvPr id="687" name="Shape 687"/>
          <p:cNvPicPr preferRelativeResize="0"/>
          <p:nvPr/>
        </p:nvPicPr>
        <p:blipFill rotWithShape="1">
          <a:blip r:embed="rId4">
            <a:alphaModFix/>
          </a:blip>
          <a:srcRect b="26707"/>
          <a:stretch/>
        </p:blipFill>
        <p:spPr>
          <a:xfrm>
            <a:off x="574378" y="3731051"/>
            <a:ext cx="5652300" cy="2091900"/>
          </a:xfrm>
          <a:prstGeom prst="rect">
            <a:avLst/>
          </a:prstGeom>
          <a:noFill/>
          <a:ln>
            <a:noFill/>
          </a:ln>
        </p:spPr>
      </p:pic>
      <p:pic>
        <p:nvPicPr>
          <p:cNvPr id="686" name="Shape 686"/>
          <p:cNvPicPr preferRelativeResize="0"/>
          <p:nvPr/>
        </p:nvPicPr>
        <p:blipFill rotWithShape="1">
          <a:blip r:embed="rId5">
            <a:alphaModFix/>
          </a:blip>
          <a:srcRect/>
          <a:stretch/>
        </p:blipFill>
        <p:spPr>
          <a:xfrm>
            <a:off x="3537748" y="2552680"/>
            <a:ext cx="4615859" cy="1973599"/>
          </a:xfrm>
          <a:prstGeom prst="rect">
            <a:avLst/>
          </a:prstGeom>
          <a:noFill/>
          <a:ln>
            <a:noFill/>
          </a:ln>
        </p:spPr>
      </p:pic>
      <p:pic>
        <p:nvPicPr>
          <p:cNvPr id="685" name="Shape 685"/>
          <p:cNvPicPr preferRelativeResize="0"/>
          <p:nvPr/>
        </p:nvPicPr>
        <p:blipFill rotWithShape="1">
          <a:blip r:embed="rId6">
            <a:alphaModFix/>
            <a:extLst>
              <a:ext uri="{BEBA8EAE-BF5A-486C-A8C5-ECC9F3942E4B}">
                <a14:imgProps xmlns:a14="http://schemas.microsoft.com/office/drawing/2010/main">
                  <a14:imgLayer r:embed="rId7">
                    <a14:imgEffect>
                      <a14:backgroundRemoval t="21659" b="90783" l="2260" r="95198">
                        <a14:foregroundMark x1="13842" y1="35484" x2="13842" y2="35484"/>
                        <a14:foregroundMark x1="9181" y1="39171" x2="9181" y2="39171"/>
                        <a14:foregroundMark x1="16667" y1="58986" x2="16667" y2="58986"/>
                        <a14:foregroundMark x1="17938" y1="63594" x2="17938" y2="63594"/>
                        <a14:foregroundMark x1="12006" y1="58065" x2="12288" y2="85714"/>
                        <a14:foregroundMark x1="12288" y1="87558" x2="93362" y2="87097"/>
                        <a14:foregroundMark x1="93362" y1="87097" x2="93362" y2="41475"/>
                        <a14:foregroundMark x1="93362" y1="41475" x2="21186" y2="41475"/>
                      </a14:backgroundRemoval>
                    </a14:imgEffect>
                  </a14:imgLayer>
                </a14:imgProps>
              </a:ext>
            </a:extLst>
          </a:blip>
          <a:srcRect t="16763"/>
          <a:stretch/>
        </p:blipFill>
        <p:spPr>
          <a:xfrm>
            <a:off x="-190500" y="1238292"/>
            <a:ext cx="6743700" cy="1694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title"/>
          </p:nvPr>
        </p:nvSpPr>
        <p:spPr>
          <a:xfrm>
            <a:off x="223925" y="275175"/>
            <a:ext cx="8463000" cy="1143000"/>
          </a:xfrm>
          <a:prstGeom prst="rect">
            <a:avLst/>
          </a:prstGeom>
        </p:spPr>
        <p:txBody>
          <a:bodyPr lIns="91425" tIns="91425" rIns="91425" bIns="91425" anchor="ctr" anchorCtr="0">
            <a:noAutofit/>
          </a:bodyPr>
          <a:lstStyle/>
          <a:p>
            <a:pPr lvl="0" algn="ctr">
              <a:spcBef>
                <a:spcPts val="0"/>
              </a:spcBef>
              <a:buNone/>
            </a:pPr>
            <a:r>
              <a:rPr lang="en-US" dirty="0" smtClean="0"/>
              <a:t>Working Lunch</a:t>
            </a:r>
            <a:endParaRPr lang="en-US" dirty="0"/>
          </a:p>
        </p:txBody>
      </p:sp>
      <p:sp>
        <p:nvSpPr>
          <p:cNvPr id="694" name="Shape 694"/>
          <p:cNvSpPr txBox="1">
            <a:spLocks noGrp="1"/>
          </p:cNvSpPr>
          <p:nvPr>
            <p:ph type="body" idx="1"/>
          </p:nvPr>
        </p:nvSpPr>
        <p:spPr>
          <a:xfrm>
            <a:off x="457200" y="1659035"/>
            <a:ext cx="8229600" cy="4525500"/>
          </a:xfrm>
          <a:prstGeom prst="rect">
            <a:avLst/>
          </a:prstGeom>
        </p:spPr>
        <p:txBody>
          <a:bodyPr lIns="91425" tIns="91425" rIns="91425" bIns="91425" anchor="t" anchorCtr="0">
            <a:noAutofit/>
          </a:bodyPr>
          <a:lstStyle/>
          <a:p>
            <a:pPr marL="228600" lvl="0" indent="0" rtl="0">
              <a:spcBef>
                <a:spcPts val="0"/>
              </a:spcBef>
              <a:buNone/>
            </a:pPr>
            <a:endParaRPr lang="en-US" sz="2400" dirty="0" smtClean="0"/>
          </a:p>
          <a:p>
            <a:pPr marL="228600" lvl="0" indent="0">
              <a:spcBef>
                <a:spcPts val="0"/>
              </a:spcBef>
              <a:buNone/>
            </a:pPr>
            <a:r>
              <a:rPr lang="en-US" sz="2400" dirty="0"/>
              <a:t>Please discuss the following </a:t>
            </a:r>
            <a:r>
              <a:rPr lang="en-US" sz="2400" dirty="0" smtClean="0"/>
              <a:t>questions:</a:t>
            </a:r>
            <a:endParaRPr lang="en-US" sz="2400" dirty="0"/>
          </a:p>
          <a:p>
            <a:pPr marL="228600" lvl="0" indent="0" rtl="0">
              <a:spcBef>
                <a:spcPts val="0"/>
              </a:spcBef>
              <a:buNone/>
            </a:pPr>
            <a:endParaRPr sz="2400" dirty="0"/>
          </a:p>
          <a:p>
            <a:pPr marL="457200" lvl="0" indent="-381000" rtl="0">
              <a:spcBef>
                <a:spcPts val="0"/>
              </a:spcBef>
              <a:buSzPct val="100000"/>
              <a:buAutoNum type="arabicPeriod"/>
            </a:pPr>
            <a:r>
              <a:rPr lang="en-US" sz="2400" dirty="0"/>
              <a:t>Which norms/routines do you see yourself using at the beginning of the school year? Why?</a:t>
            </a:r>
          </a:p>
          <a:p>
            <a:pPr marL="0" lvl="0" indent="0" rtl="0">
              <a:spcBef>
                <a:spcPts val="0"/>
              </a:spcBef>
              <a:buNone/>
            </a:pPr>
            <a:endParaRPr sz="2400" dirty="0"/>
          </a:p>
          <a:p>
            <a:pPr marL="457200" lvl="0" indent="-381000" rtl="0">
              <a:spcBef>
                <a:spcPts val="0"/>
              </a:spcBef>
              <a:buSzPct val="100000"/>
              <a:buAutoNum type="arabicPeriod"/>
            </a:pPr>
            <a:r>
              <a:rPr lang="en-US" sz="2400" dirty="0"/>
              <a:t>All students can and should have opportunities to participate in argumentation. How might that work differ from class to class, or across groups of students with different needs?</a:t>
            </a:r>
          </a:p>
        </p:txBody>
      </p:sp>
      <p:sp>
        <p:nvSpPr>
          <p:cNvPr id="695" name="Shape 695"/>
          <p:cNvSpPr txBox="1">
            <a:spLocks noGrp="1"/>
          </p:cNvSpPr>
          <p:nvPr>
            <p:ph type="sldNum" idx="12"/>
          </p:nvPr>
        </p:nvSpPr>
        <p:spPr>
          <a:xfrm>
            <a:off x="6553200" y="6356351"/>
            <a:ext cx="2133600" cy="366299"/>
          </a:xfrm>
          <a:prstGeom prst="rect">
            <a:avLst/>
          </a:prstGeom>
        </p:spPr>
        <p:txBody>
          <a:bodyPr lIns="91425" tIns="45700" rIns="91425" bIns="45700" anchor="ctr" anchorCtr="0">
            <a:noAutofit/>
          </a:bodyPr>
          <a:lstStyle/>
          <a:p>
            <a:pPr lvl="0">
              <a:spcBef>
                <a:spcPts val="0"/>
              </a:spcBef>
              <a:buClr>
                <a:srgbClr val="888888"/>
              </a:buClr>
              <a:buSzPct val="25000"/>
              <a:buFont typeface="Calibri"/>
              <a:buNone/>
            </a:pPr>
            <a:fld id="{00000000-1234-1234-1234-123412341234}" type="slidenum">
              <a:rPr lang="en-US"/>
              <a:t>35</a:t>
            </a:fld>
            <a:endParaRPr lang="en-US"/>
          </a:p>
        </p:txBody>
      </p:sp>
      <p:pic>
        <p:nvPicPr>
          <p:cNvPr id="5" name="Shape 704"/>
          <p:cNvPicPr preferRelativeResize="0"/>
          <p:nvPr/>
        </p:nvPicPr>
        <p:blipFill>
          <a:blip r:embed="rId3">
            <a:alphaModFix/>
          </a:blip>
          <a:stretch>
            <a:fillRect/>
          </a:stretch>
        </p:blipFill>
        <p:spPr>
          <a:xfrm>
            <a:off x="7068868" y="321075"/>
            <a:ext cx="2083805" cy="1927953"/>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Shape 701"/>
          <p:cNvSpPr txBox="1">
            <a:spLocks noGrp="1"/>
          </p:cNvSpPr>
          <p:nvPr>
            <p:ph type="title"/>
          </p:nvPr>
        </p:nvSpPr>
        <p:spPr>
          <a:xfrm>
            <a:off x="69975" y="139950"/>
            <a:ext cx="8971500" cy="1278300"/>
          </a:xfrm>
          <a:prstGeom prst="rect">
            <a:avLst/>
          </a:prstGeom>
        </p:spPr>
        <p:txBody>
          <a:bodyPr lIns="91425" tIns="91425" rIns="91425" bIns="91425" anchor="ctr" anchorCtr="0">
            <a:noAutofit/>
          </a:bodyPr>
          <a:lstStyle/>
          <a:p>
            <a:pPr marL="0" lvl="0" indent="0" algn="ctr" rtl="0">
              <a:spcBef>
                <a:spcPts val="0"/>
              </a:spcBef>
              <a:buNone/>
            </a:pPr>
            <a:r>
              <a:rPr lang="en-US" dirty="0"/>
              <a:t>Reflecting on Norms &amp; Routines/ Lunch</a:t>
            </a:r>
          </a:p>
        </p:txBody>
      </p:sp>
      <p:sp>
        <p:nvSpPr>
          <p:cNvPr id="702" name="Shape 702"/>
          <p:cNvSpPr txBox="1">
            <a:spLocks noGrp="1"/>
          </p:cNvSpPr>
          <p:nvPr>
            <p:ph type="body" idx="1"/>
          </p:nvPr>
        </p:nvSpPr>
        <p:spPr>
          <a:xfrm>
            <a:off x="386645" y="1913033"/>
            <a:ext cx="8229600" cy="4525500"/>
          </a:xfrm>
          <a:prstGeom prst="rect">
            <a:avLst/>
          </a:prstGeom>
        </p:spPr>
        <p:txBody>
          <a:bodyPr lIns="91425" tIns="91425" rIns="91425" bIns="91425" anchor="t" anchorCtr="0">
            <a:noAutofit/>
          </a:bodyPr>
          <a:lstStyle/>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lgn="ctr">
              <a:spcBef>
                <a:spcPts val="0"/>
              </a:spcBef>
              <a:buNone/>
            </a:pPr>
            <a:r>
              <a:rPr lang="en-US" sz="4800" b="1" i="1" dirty="0"/>
              <a:t>11:55 - 12:25</a:t>
            </a:r>
          </a:p>
        </p:txBody>
      </p:sp>
      <p:sp>
        <p:nvSpPr>
          <p:cNvPr id="703" name="Shape 703"/>
          <p:cNvSpPr txBox="1">
            <a:spLocks noGrp="1"/>
          </p:cNvSpPr>
          <p:nvPr>
            <p:ph type="sldNum" idx="12"/>
          </p:nvPr>
        </p:nvSpPr>
        <p:spPr>
          <a:xfrm>
            <a:off x="6553200" y="6356351"/>
            <a:ext cx="2133600" cy="366299"/>
          </a:xfrm>
          <a:prstGeom prst="rect">
            <a:avLst/>
          </a:prstGeom>
        </p:spPr>
        <p:txBody>
          <a:bodyPr lIns="91425" tIns="45700" rIns="91425" bIns="45700" anchor="ctr" anchorCtr="0">
            <a:noAutofit/>
          </a:bodyPr>
          <a:lstStyle/>
          <a:p>
            <a:pPr lvl="0">
              <a:spcBef>
                <a:spcPts val="0"/>
              </a:spcBef>
              <a:buClr>
                <a:srgbClr val="888888"/>
              </a:buClr>
              <a:buSzPct val="25000"/>
              <a:buFont typeface="Calibri"/>
              <a:buNone/>
            </a:pPr>
            <a:fld id="{00000000-1234-1234-1234-123412341234}" type="slidenum">
              <a:rPr lang="en-US"/>
              <a:t>36</a:t>
            </a:fld>
            <a:endParaRPr lang="en-US"/>
          </a:p>
        </p:txBody>
      </p:sp>
      <p:pic>
        <p:nvPicPr>
          <p:cNvPr id="704" name="Shape 704"/>
          <p:cNvPicPr preferRelativeResize="0"/>
          <p:nvPr/>
        </p:nvPicPr>
        <p:blipFill>
          <a:blip r:embed="rId3">
            <a:alphaModFix/>
          </a:blip>
          <a:stretch>
            <a:fillRect/>
          </a:stretch>
        </p:blipFill>
        <p:spPr>
          <a:xfrm>
            <a:off x="3143250" y="2038350"/>
            <a:ext cx="2857500" cy="28948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Shape 710"/>
          <p:cNvSpPr txBox="1">
            <a:spLocks noGrp="1"/>
          </p:cNvSpPr>
          <p:nvPr>
            <p:ph type="title"/>
          </p:nvPr>
        </p:nvSpPr>
        <p:spPr>
          <a:xfrm>
            <a:off x="-1" y="120024"/>
            <a:ext cx="9144001" cy="1539000"/>
          </a:xfrm>
          <a:prstGeom prst="rect">
            <a:avLst/>
          </a:prstGeom>
        </p:spPr>
        <p:txBody>
          <a:bodyPr lIns="91425" tIns="91425" rIns="91425" bIns="91425" anchor="ctr" anchorCtr="0">
            <a:noAutofit/>
          </a:bodyPr>
          <a:lstStyle/>
          <a:p>
            <a:pPr lvl="0">
              <a:spcBef>
                <a:spcPts val="0"/>
              </a:spcBef>
              <a:buNone/>
            </a:pPr>
            <a:r>
              <a:rPr lang="en-US" dirty="0"/>
              <a:t>Bridging to Practice: </a:t>
            </a:r>
          </a:p>
          <a:p>
            <a:pPr lvl="0">
              <a:spcBef>
                <a:spcPts val="0"/>
              </a:spcBef>
              <a:buNone/>
            </a:pPr>
            <a:r>
              <a:rPr lang="en-US" dirty="0"/>
              <a:t>Talk Frame </a:t>
            </a:r>
            <a:r>
              <a:rPr lang="en-US" dirty="0" smtClean="0"/>
              <a:t>Routine Mini </a:t>
            </a:r>
            <a:r>
              <a:rPr lang="en-US" dirty="0"/>
              <a:t>Lesson</a:t>
            </a:r>
          </a:p>
        </p:txBody>
      </p:sp>
      <p:sp>
        <p:nvSpPr>
          <p:cNvPr id="711" name="Shape 711"/>
          <p:cNvSpPr txBox="1">
            <a:spLocks noGrp="1"/>
          </p:cNvSpPr>
          <p:nvPr>
            <p:ph type="body" idx="1"/>
          </p:nvPr>
        </p:nvSpPr>
        <p:spPr>
          <a:xfrm>
            <a:off x="-1" y="1517351"/>
            <a:ext cx="9144001" cy="4839000"/>
          </a:xfrm>
          <a:prstGeom prst="rect">
            <a:avLst/>
          </a:prstGeom>
        </p:spPr>
        <p:txBody>
          <a:bodyPr lIns="91425" tIns="91425" rIns="91425" bIns="91425" anchor="t" anchorCtr="0">
            <a:noAutofit/>
          </a:bodyPr>
          <a:lstStyle/>
          <a:p>
            <a:pPr marL="796925" lvl="0" indent="-457200" rtl="0">
              <a:lnSpc>
                <a:spcPct val="113000"/>
              </a:lnSpc>
              <a:spcBef>
                <a:spcPts val="0"/>
              </a:spcBef>
              <a:spcAft>
                <a:spcPts val="600"/>
              </a:spcAft>
              <a:buSzPct val="100000"/>
              <a:buFont typeface="+mj-lt"/>
              <a:buAutoNum type="arabicPeriod"/>
            </a:pPr>
            <a:r>
              <a:rPr lang="en-US" sz="2400" dirty="0" smtClean="0"/>
              <a:t>With your team, select one of these problems</a:t>
            </a:r>
          </a:p>
          <a:p>
            <a:pPr marL="796925" lvl="0" indent="-457200" rtl="0">
              <a:lnSpc>
                <a:spcPct val="113000"/>
              </a:lnSpc>
              <a:spcBef>
                <a:spcPts val="0"/>
              </a:spcBef>
              <a:spcAft>
                <a:spcPts val="600"/>
              </a:spcAft>
              <a:buSzPct val="100000"/>
              <a:buFont typeface="+mj-lt"/>
              <a:buAutoNum type="arabicPeriod"/>
            </a:pPr>
            <a:r>
              <a:rPr lang="en-US" sz="2400" dirty="0" smtClean="0"/>
              <a:t>Individually work the problem</a:t>
            </a:r>
          </a:p>
          <a:p>
            <a:pPr marL="796925" lvl="0" indent="-457200" rtl="0">
              <a:lnSpc>
                <a:spcPct val="113000"/>
              </a:lnSpc>
              <a:spcBef>
                <a:spcPts val="0"/>
              </a:spcBef>
              <a:spcAft>
                <a:spcPts val="600"/>
              </a:spcAft>
              <a:buSzPct val="100000"/>
              <a:buFont typeface="+mj-lt"/>
              <a:buAutoNum type="arabicPeriod"/>
            </a:pPr>
            <a:r>
              <a:rPr lang="en-US" sz="2400" dirty="0" smtClean="0"/>
              <a:t>With your team, talk about the problem</a:t>
            </a:r>
          </a:p>
          <a:p>
            <a:pPr marL="1257300" lvl="1" indent="-457200">
              <a:lnSpc>
                <a:spcPct val="113000"/>
              </a:lnSpc>
              <a:spcBef>
                <a:spcPts val="0"/>
              </a:spcBef>
              <a:spcAft>
                <a:spcPts val="600"/>
              </a:spcAft>
            </a:pPr>
            <a:r>
              <a:rPr lang="en-US" sz="2000" dirty="0"/>
              <a:t>What’s worth discussing in a mini-lesson related to this problem?</a:t>
            </a:r>
          </a:p>
          <a:p>
            <a:pPr marL="1257300" lvl="1" indent="-457200">
              <a:lnSpc>
                <a:spcPct val="113000"/>
              </a:lnSpc>
              <a:spcBef>
                <a:spcPts val="0"/>
              </a:spcBef>
              <a:spcAft>
                <a:spcPts val="600"/>
              </a:spcAft>
            </a:pPr>
            <a:r>
              <a:rPr lang="en-US" sz="2000" dirty="0"/>
              <a:t>What would make a good “talk frame” question? </a:t>
            </a:r>
            <a:endParaRPr lang="en-US" sz="2000" dirty="0" smtClean="0"/>
          </a:p>
          <a:p>
            <a:pPr marL="796925" lvl="0" indent="-457200" rtl="0">
              <a:lnSpc>
                <a:spcPct val="113000"/>
              </a:lnSpc>
              <a:spcBef>
                <a:spcPts val="0"/>
              </a:spcBef>
              <a:spcAft>
                <a:spcPts val="600"/>
              </a:spcAft>
              <a:buSzPct val="100000"/>
              <a:buFont typeface="+mj-lt"/>
              <a:buAutoNum type="arabicPeriod"/>
            </a:pPr>
            <a:r>
              <a:rPr lang="en-US" sz="2400" dirty="0" smtClean="0"/>
              <a:t>Use the Talk Frame Routine template to help you prepare a mini-lesson</a:t>
            </a:r>
          </a:p>
          <a:p>
            <a:pPr marL="796925" lvl="0" indent="-457200" rtl="0">
              <a:lnSpc>
                <a:spcPct val="113000"/>
              </a:lnSpc>
              <a:spcBef>
                <a:spcPts val="0"/>
              </a:spcBef>
              <a:spcAft>
                <a:spcPts val="600"/>
              </a:spcAft>
              <a:buSzPct val="100000"/>
              <a:buFont typeface="+mj-lt"/>
              <a:buAutoNum type="arabicPeriod"/>
            </a:pPr>
            <a:r>
              <a:rPr lang="en-US" sz="2400" dirty="0" smtClean="0"/>
              <a:t>Talk with your team about how you will teach this mini-lesson (who will do what, etc.)</a:t>
            </a:r>
          </a:p>
          <a:p>
            <a:pPr marL="796925" lvl="0" indent="-457200" rtl="0">
              <a:lnSpc>
                <a:spcPct val="113000"/>
              </a:lnSpc>
              <a:spcBef>
                <a:spcPts val="0"/>
              </a:spcBef>
              <a:spcAft>
                <a:spcPts val="600"/>
              </a:spcAft>
              <a:buSzPct val="100000"/>
              <a:buFont typeface="+mj-lt"/>
              <a:buAutoNum type="arabicPeriod"/>
            </a:pPr>
            <a:r>
              <a:rPr lang="en-US" sz="2400" dirty="0" smtClean="0"/>
              <a:t>Teach the mini-lesson to your assigned team</a:t>
            </a:r>
          </a:p>
          <a:p>
            <a:pPr marL="0" lvl="0" indent="0" rtl="0">
              <a:spcBef>
                <a:spcPts val="0"/>
              </a:spcBef>
              <a:buNone/>
            </a:pPr>
            <a:endParaRPr sz="3600" dirty="0" smtClean="0"/>
          </a:p>
          <a:p>
            <a:pPr marL="0" lvl="0" indent="0">
              <a:spcBef>
                <a:spcPts val="0"/>
              </a:spcBef>
              <a:buNone/>
            </a:pPr>
            <a:endParaRPr sz="3600" dirty="0"/>
          </a:p>
        </p:txBody>
      </p:sp>
      <p:sp>
        <p:nvSpPr>
          <p:cNvPr id="712" name="Shape 712"/>
          <p:cNvSpPr txBox="1">
            <a:spLocks noGrp="1"/>
          </p:cNvSpPr>
          <p:nvPr>
            <p:ph type="sldNum" idx="12"/>
          </p:nvPr>
        </p:nvSpPr>
        <p:spPr>
          <a:xfrm>
            <a:off x="6553200" y="6356351"/>
            <a:ext cx="2133600" cy="366299"/>
          </a:xfrm>
          <a:prstGeom prst="rect">
            <a:avLst/>
          </a:prstGeom>
        </p:spPr>
        <p:txBody>
          <a:bodyPr lIns="91425" tIns="45700" rIns="91425" bIns="45700" anchor="ctr" anchorCtr="0">
            <a:noAutofit/>
          </a:bodyPr>
          <a:lstStyle/>
          <a:p>
            <a:pPr lvl="0">
              <a:spcBef>
                <a:spcPts val="0"/>
              </a:spcBef>
              <a:buClr>
                <a:srgbClr val="888888"/>
              </a:buClr>
              <a:buSzPct val="25000"/>
              <a:buFont typeface="Calibri"/>
              <a:buNone/>
            </a:pPr>
            <a:fld id="{00000000-1234-1234-1234-123412341234}" type="slidenum">
              <a:rPr lang="en-US"/>
              <a:t>37</a:t>
            </a:fld>
            <a:endParaRPr 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Groupings for Team Teach</a:t>
            </a:r>
            <a:endParaRPr lang="en-US" dirty="0"/>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38</a:t>
            </a:fld>
            <a:endParaRPr lang="en-US" sz="1200" b="0" i="0" u="none" strike="noStrike" cap="none">
              <a:solidFill>
                <a:srgbClr val="888888"/>
              </a:solidFill>
              <a:latin typeface="Calibri"/>
              <a:ea typeface="Calibri"/>
              <a:cs typeface="Calibri"/>
              <a:sym typeface="Calibri"/>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090026290"/>
              </p:ext>
            </p:extLst>
          </p:nvPr>
        </p:nvGraphicFramePr>
        <p:xfrm>
          <a:off x="553158" y="1746251"/>
          <a:ext cx="6083300" cy="4610100"/>
        </p:xfrm>
        <a:graphic>
          <a:graphicData uri="http://schemas.openxmlformats.org/presentationml/2006/ole">
            <mc:AlternateContent xmlns:mc="http://schemas.openxmlformats.org/markup-compatibility/2006">
              <mc:Choice xmlns:v="urn:schemas-microsoft-com:vml" Requires="v">
                <p:oleObj spid="_x0000_s2062" name="Document" r:id="rId3" imgW="6083300" imgH="4610100" progId="Word.Document.12">
                  <p:embed/>
                </p:oleObj>
              </mc:Choice>
              <mc:Fallback>
                <p:oleObj name="Document" r:id="rId3" imgW="6083300" imgH="4610100" progId="Word.Document.12">
                  <p:embed/>
                  <p:pic>
                    <p:nvPicPr>
                      <p:cNvPr id="0" name=""/>
                      <p:cNvPicPr/>
                      <p:nvPr/>
                    </p:nvPicPr>
                    <p:blipFill>
                      <a:blip r:embed="rId4"/>
                      <a:stretch>
                        <a:fillRect/>
                      </a:stretch>
                    </p:blipFill>
                    <p:spPr>
                      <a:xfrm>
                        <a:off x="553158" y="1746251"/>
                        <a:ext cx="6083300" cy="4610100"/>
                      </a:xfrm>
                      <a:prstGeom prst="rect">
                        <a:avLst/>
                      </a:prstGeom>
                    </p:spPr>
                  </p:pic>
                </p:oleObj>
              </mc:Fallback>
            </mc:AlternateContent>
          </a:graphicData>
        </a:graphic>
      </p:graphicFrame>
      <p:sp>
        <p:nvSpPr>
          <p:cNvPr id="9" name="TextBox 8"/>
          <p:cNvSpPr txBox="1"/>
          <p:nvPr/>
        </p:nvSpPr>
        <p:spPr>
          <a:xfrm>
            <a:off x="6636458" y="2082323"/>
            <a:ext cx="2050342" cy="3693318"/>
          </a:xfrm>
          <a:prstGeom prst="rect">
            <a:avLst/>
          </a:prstGeom>
          <a:noFill/>
          <a:ln>
            <a:solidFill>
              <a:schemeClr val="bg2"/>
            </a:solidFill>
          </a:ln>
        </p:spPr>
        <p:txBody>
          <a:bodyPr wrap="square" rtlCol="0">
            <a:spAutoFit/>
          </a:bodyPr>
          <a:lstStyle/>
          <a:p>
            <a:r>
              <a:rPr lang="en-US" sz="2000" b="1" dirty="0" smtClean="0"/>
              <a:t>LOCATIONS</a:t>
            </a:r>
            <a:r>
              <a:rPr lang="en-US" sz="2000" dirty="0" smtClean="0"/>
              <a:t>:</a:t>
            </a:r>
          </a:p>
          <a:p>
            <a:r>
              <a:rPr lang="en-US" sz="2000" dirty="0" smtClean="0"/>
              <a:t>A &amp; B – Room B, front by white board</a:t>
            </a:r>
          </a:p>
          <a:p>
            <a:endParaRPr lang="en-US" sz="2000" dirty="0"/>
          </a:p>
          <a:p>
            <a:r>
              <a:rPr lang="en-US" sz="2000" dirty="0" smtClean="0"/>
              <a:t>C &amp; D - Room </a:t>
            </a:r>
            <a:r>
              <a:rPr lang="en-US" sz="2000" dirty="0"/>
              <a:t>B, back corner</a:t>
            </a:r>
          </a:p>
          <a:p>
            <a:endParaRPr lang="en-US" sz="2000" dirty="0" smtClean="0"/>
          </a:p>
          <a:p>
            <a:endParaRPr lang="en-US" sz="2000" dirty="0"/>
          </a:p>
          <a:p>
            <a:r>
              <a:rPr lang="en-US" sz="2000" dirty="0" smtClean="0"/>
              <a:t>E &amp; F – Main Room</a:t>
            </a:r>
          </a:p>
          <a:p>
            <a:endParaRPr lang="en-US" dirty="0"/>
          </a:p>
        </p:txBody>
      </p:sp>
    </p:spTree>
    <p:extLst>
      <p:ext uri="{BB962C8B-B14F-4D97-AF65-F5344CB8AC3E}">
        <p14:creationId xmlns:p14="http://schemas.microsoft.com/office/powerpoint/2010/main" val="2687249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Shape 718"/>
          <p:cNvSpPr txBox="1">
            <a:spLocks noGrp="1"/>
          </p:cNvSpPr>
          <p:nvPr>
            <p:ph type="title"/>
          </p:nvPr>
        </p:nvSpPr>
        <p:spPr>
          <a:xfrm>
            <a:off x="0" y="505628"/>
            <a:ext cx="9144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dirty="0">
                <a:solidFill>
                  <a:srgbClr val="F3F3F3"/>
                </a:solidFill>
                <a:latin typeface="Cabin"/>
                <a:ea typeface="Cabin"/>
                <a:cs typeface="Cabin"/>
                <a:sym typeface="Cabin"/>
              </a:rPr>
              <a:t>Remember the </a:t>
            </a:r>
            <a:r>
              <a:rPr lang="en-US" b="0" i="0" u="none" strike="noStrike" cap="none" dirty="0">
                <a:solidFill>
                  <a:srgbClr val="F3F3F3"/>
                </a:solidFill>
                <a:latin typeface="Cabin"/>
                <a:ea typeface="Cabin"/>
                <a:cs typeface="Cabin"/>
                <a:sym typeface="Cabin"/>
              </a:rPr>
              <a:t>Talk </a:t>
            </a:r>
            <a:r>
              <a:rPr lang="en-US" b="0" i="0" u="none" strike="noStrike" cap="none" dirty="0" smtClean="0">
                <a:solidFill>
                  <a:srgbClr val="F3F3F3"/>
                </a:solidFill>
                <a:latin typeface="Cabin"/>
                <a:ea typeface="Cabin"/>
                <a:cs typeface="Cabin"/>
                <a:sym typeface="Cabin"/>
              </a:rPr>
              <a:t>Frame Routine</a:t>
            </a:r>
            <a:endParaRPr lang="en-US" b="0" i="0" u="none" strike="noStrike" cap="none" dirty="0">
              <a:solidFill>
                <a:srgbClr val="F3F3F3"/>
              </a:solidFill>
              <a:latin typeface="Cabin"/>
              <a:ea typeface="Cabin"/>
              <a:cs typeface="Cabin"/>
              <a:sym typeface="Cabin"/>
            </a:endParaRPr>
          </a:p>
          <a:p>
            <a:pPr marL="0" marR="0" lvl="0" indent="0" algn="l" rtl="0">
              <a:lnSpc>
                <a:spcPct val="100000"/>
              </a:lnSpc>
              <a:spcBef>
                <a:spcPts val="0"/>
              </a:spcBef>
              <a:spcAft>
                <a:spcPts val="0"/>
              </a:spcAft>
              <a:buClr>
                <a:srgbClr val="FFFFFF"/>
              </a:buClr>
              <a:buSzPct val="25000"/>
              <a:buFont typeface="Arial"/>
              <a:buNone/>
            </a:pPr>
            <a:endParaRPr sz="4400" b="0" i="0" u="none" strike="noStrike" cap="none" dirty="0">
              <a:solidFill>
                <a:srgbClr val="FFFFFF"/>
              </a:solidFill>
              <a:latin typeface="Arial"/>
              <a:ea typeface="Arial"/>
              <a:cs typeface="Arial"/>
              <a:sym typeface="Arial"/>
            </a:endParaRPr>
          </a:p>
        </p:txBody>
      </p:sp>
      <p:sp>
        <p:nvSpPr>
          <p:cNvPr id="719" name="Shape 719"/>
          <p:cNvSpPr txBox="1">
            <a:spLocks noGrp="1"/>
          </p:cNvSpPr>
          <p:nvPr>
            <p:ph type="sldNum" idx="12"/>
          </p:nvPr>
        </p:nvSpPr>
        <p:spPr>
          <a:xfrm>
            <a:off x="6553200" y="6356351"/>
            <a:ext cx="2133600"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39</a:t>
            </a:fld>
            <a:endParaRPr lang="en-US" sz="1400" b="0" i="0" u="none" strike="noStrike" cap="none">
              <a:solidFill>
                <a:srgbClr val="000000"/>
              </a:solidFill>
              <a:latin typeface="Arial"/>
              <a:ea typeface="Arial"/>
              <a:cs typeface="Arial"/>
              <a:sym typeface="Arial"/>
            </a:endParaRPr>
          </a:p>
        </p:txBody>
      </p:sp>
      <p:sp>
        <p:nvSpPr>
          <p:cNvPr id="720" name="Shape 720"/>
          <p:cNvSpPr txBox="1"/>
          <p:nvPr/>
        </p:nvSpPr>
        <p:spPr>
          <a:xfrm>
            <a:off x="1330800" y="5935375"/>
            <a:ext cx="6482400" cy="636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bin"/>
              <a:buNone/>
            </a:pPr>
            <a:r>
              <a:rPr lang="en-US" sz="1200" b="0" i="1" u="none" strike="noStrike" cap="none">
                <a:solidFill>
                  <a:schemeClr val="dk1"/>
                </a:solidFill>
                <a:latin typeface="Cabin"/>
                <a:ea typeface="Cabin"/>
                <a:cs typeface="Cabin"/>
                <a:sym typeface="Cabin"/>
              </a:rPr>
              <a:t>Exploring Shape Games: Geometry with Imi and Zani</a:t>
            </a:r>
            <a:r>
              <a:rPr lang="en-US" sz="1200" b="0" i="0" u="none" strike="noStrike" cap="none">
                <a:solidFill>
                  <a:schemeClr val="dk1"/>
                </a:solidFill>
                <a:latin typeface="Cabin"/>
                <a:ea typeface="Cabin"/>
                <a:cs typeface="Cabin"/>
                <a:sym typeface="Cabin"/>
              </a:rPr>
              <a:t>, by M. K. Gavin,</a:t>
            </a:r>
            <a:r>
              <a:rPr lang="en-US" sz="1200" b="0" i="1" u="none" strike="noStrike" cap="none">
                <a:solidFill>
                  <a:schemeClr val="dk1"/>
                </a:solidFill>
                <a:latin typeface="Cabin"/>
                <a:ea typeface="Cabin"/>
                <a:cs typeface="Cabin"/>
                <a:sym typeface="Cabin"/>
              </a:rPr>
              <a:t> </a:t>
            </a:r>
            <a:r>
              <a:rPr lang="en-US" sz="1200" b="0" i="0" u="none" strike="noStrike" cap="none">
                <a:solidFill>
                  <a:schemeClr val="dk1"/>
                </a:solidFill>
                <a:latin typeface="Cabin"/>
                <a:ea typeface="Cabin"/>
                <a:cs typeface="Cabin"/>
                <a:sym typeface="Cabin"/>
              </a:rPr>
              <a:t>T. M. Casa, S. H. Chapin, and L. J. Sheffield. Copyright © 2012, by Kendall Hunt Publishing Company</a:t>
            </a:r>
          </a:p>
        </p:txBody>
      </p:sp>
      <p:sp>
        <p:nvSpPr>
          <p:cNvPr id="721" name="Shape 721"/>
          <p:cNvSpPr/>
          <p:nvPr/>
        </p:nvSpPr>
        <p:spPr>
          <a:xfrm>
            <a:off x="954774" y="1512749"/>
            <a:ext cx="7079700" cy="4422600"/>
          </a:xfrm>
          <a:prstGeom prst="rect">
            <a:avLst/>
          </a:prstGeom>
          <a:solidFill>
            <a:srgbClr val="C0C0C0"/>
          </a:solidFill>
          <a:ln w="31750"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bin"/>
              <a:ea typeface="Cabin"/>
              <a:cs typeface="Cabin"/>
              <a:sym typeface="Cabin"/>
            </a:endParaRPr>
          </a:p>
        </p:txBody>
      </p:sp>
      <p:grpSp>
        <p:nvGrpSpPr>
          <p:cNvPr id="722" name="Shape 722"/>
          <p:cNvGrpSpPr/>
          <p:nvPr/>
        </p:nvGrpSpPr>
        <p:grpSpPr>
          <a:xfrm>
            <a:off x="1176024" y="1648628"/>
            <a:ext cx="6791973" cy="4037421"/>
            <a:chOff x="1598448" y="1081487"/>
            <a:chExt cx="6571817" cy="4037421"/>
          </a:xfrm>
        </p:grpSpPr>
        <p:sp>
          <p:nvSpPr>
            <p:cNvPr id="723" name="Shape 723"/>
            <p:cNvSpPr txBox="1"/>
            <p:nvPr/>
          </p:nvSpPr>
          <p:spPr>
            <a:xfrm>
              <a:off x="2578866" y="1161383"/>
              <a:ext cx="5591400" cy="5427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Comic Sans MS"/>
                <a:buNone/>
              </a:pPr>
              <a:r>
                <a:rPr lang="en-US" sz="1800" b="0" i="0" u="none" strike="noStrike" cap="none">
                  <a:solidFill>
                    <a:schemeClr val="dk1"/>
                  </a:solidFill>
                  <a:latin typeface="Comic Sans MS"/>
                  <a:ea typeface="Comic Sans MS"/>
                  <a:cs typeface="Comic Sans MS"/>
                  <a:sym typeface="Comic Sans MS"/>
                </a:rPr>
                <a:t>Question worded using student accessible phrasing</a:t>
              </a:r>
            </a:p>
          </p:txBody>
        </p:sp>
        <p:sp>
          <p:nvSpPr>
            <p:cNvPr id="724" name="Shape 724"/>
            <p:cNvSpPr txBox="1"/>
            <p:nvPr/>
          </p:nvSpPr>
          <p:spPr>
            <a:xfrm>
              <a:off x="1873472" y="2266133"/>
              <a:ext cx="6096600" cy="1600799"/>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Comic Sans MS"/>
                <a:buNone/>
              </a:pPr>
              <a:r>
                <a:rPr lang="en-US" sz="1800" b="0" i="0" u="none" strike="noStrike" cap="none">
                  <a:solidFill>
                    <a:schemeClr val="dk1"/>
                  </a:solidFill>
                  <a:latin typeface="Comic Sans MS"/>
                  <a:ea typeface="Comic Sans MS"/>
                  <a:cs typeface="Comic Sans MS"/>
                  <a:sym typeface="Comic Sans MS"/>
                </a:rPr>
                <a:t>Notes representing students’ ideas</a:t>
              </a:r>
            </a:p>
            <a:p>
              <a:pPr marL="0" marR="0" lvl="0" indent="0" algn="ctr" rtl="0">
                <a:lnSpc>
                  <a:spcPct val="115000"/>
                </a:lnSpc>
                <a:spcBef>
                  <a:spcPts val="1000"/>
                </a:spcBef>
                <a:spcAft>
                  <a:spcPts val="0"/>
                </a:spcAft>
                <a:buClr>
                  <a:schemeClr val="dk1"/>
                </a:buClr>
                <a:buSzPct val="25000"/>
                <a:buFont typeface="Comic Sans MS"/>
                <a:buNone/>
              </a:pPr>
              <a:r>
                <a:rPr lang="en-US" sz="1400" b="0" i="0" u="none" strike="noStrike" cap="none">
                  <a:solidFill>
                    <a:schemeClr val="dk1"/>
                  </a:solidFill>
                  <a:latin typeface="Comic Sans MS"/>
                  <a:ea typeface="Comic Sans MS"/>
                  <a:cs typeface="Comic Sans MS"/>
                  <a:sym typeface="Comic Sans MS"/>
                </a:rPr>
                <a:t>(These include correct ideas as well as misconceptions. Also, the number of “talk idea” sections used will vary according to the lesson, student contributions, and teacher’s decisions about how to group ideas. The teacher can also choose to add in a particular “talk idea.”)</a:t>
              </a:r>
            </a:p>
          </p:txBody>
        </p:sp>
        <p:sp>
          <p:nvSpPr>
            <p:cNvPr id="725" name="Shape 725"/>
            <p:cNvSpPr txBox="1"/>
            <p:nvPr/>
          </p:nvSpPr>
          <p:spPr>
            <a:xfrm>
              <a:off x="2578876" y="4266908"/>
              <a:ext cx="5337300" cy="8520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Comic Sans MS"/>
                <a:buNone/>
              </a:pPr>
              <a:r>
                <a:rPr lang="en-US" sz="1800" b="0" i="0" u="none" strike="noStrike" cap="none">
                  <a:solidFill>
                    <a:schemeClr val="dk1"/>
                  </a:solidFill>
                  <a:latin typeface="Comic Sans MS"/>
                  <a:ea typeface="Comic Sans MS"/>
                  <a:cs typeface="Comic Sans MS"/>
                  <a:sym typeface="Comic Sans MS"/>
                </a:rPr>
                <a:t>Summary of the mathematically valid conclusion agreed upon by the class</a:t>
              </a:r>
            </a:p>
          </p:txBody>
        </p:sp>
        <p:sp>
          <p:nvSpPr>
            <p:cNvPr id="726" name="Shape 726"/>
            <p:cNvSpPr/>
            <p:nvPr/>
          </p:nvSpPr>
          <p:spPr>
            <a:xfrm>
              <a:off x="1598448" y="1081487"/>
              <a:ext cx="1051500" cy="556200"/>
            </a:xfrm>
            <a:prstGeom prst="cloudCallout">
              <a:avLst>
                <a:gd name="adj1" fmla="val 70519"/>
                <a:gd name="adj2" fmla="val 41269"/>
              </a:avLst>
            </a:prstGeom>
            <a:gradFill>
              <a:gsLst>
                <a:gs pos="0">
                  <a:srgbClr val="FFFFFF"/>
                </a:gs>
                <a:gs pos="100000">
                  <a:srgbClr val="3366FF"/>
                </a:gs>
              </a:gsLst>
              <a:path path="circle">
                <a:fillToRect l="50000" t="50000" r="50000" b="50000"/>
              </a:path>
              <a:tileRect/>
            </a:gra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Think</a:t>
              </a:r>
            </a:p>
          </p:txBody>
        </p:sp>
        <p:sp>
          <p:nvSpPr>
            <p:cNvPr id="727" name="Shape 727"/>
            <p:cNvSpPr/>
            <p:nvPr/>
          </p:nvSpPr>
          <p:spPr>
            <a:xfrm>
              <a:off x="1754899" y="1799643"/>
              <a:ext cx="1172100" cy="556200"/>
            </a:xfrm>
            <a:prstGeom prst="wedgeEllipseCallout">
              <a:avLst>
                <a:gd name="adj1" fmla="val 27069"/>
                <a:gd name="adj2" fmla="val 73690"/>
              </a:avLst>
            </a:prstGeom>
            <a:gradFill>
              <a:gsLst>
                <a:gs pos="0">
                  <a:srgbClr val="FFFFFF"/>
                </a:gs>
                <a:gs pos="100000">
                  <a:srgbClr val="FF0000"/>
                </a:gs>
              </a:gsLst>
              <a:path path="circle">
                <a:fillToRect l="50000" t="50000" r="50000" b="50000"/>
              </a:path>
              <a:tileRect/>
            </a:gradFill>
            <a:ln w="19050"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Talk Idea</a:t>
              </a:r>
            </a:p>
          </p:txBody>
        </p:sp>
      </p:grpSp>
      <p:grpSp>
        <p:nvGrpSpPr>
          <p:cNvPr id="728" name="Shape 728"/>
          <p:cNvGrpSpPr/>
          <p:nvPr/>
        </p:nvGrpSpPr>
        <p:grpSpPr>
          <a:xfrm>
            <a:off x="1259903" y="4516441"/>
            <a:ext cx="1189194" cy="1169601"/>
            <a:chOff x="1782557" y="4335966"/>
            <a:chExt cx="1189194" cy="1169601"/>
          </a:xfrm>
        </p:grpSpPr>
        <p:sp>
          <p:nvSpPr>
            <p:cNvPr id="729" name="Shape 729"/>
            <p:cNvSpPr/>
            <p:nvPr/>
          </p:nvSpPr>
          <p:spPr>
            <a:xfrm>
              <a:off x="1782557" y="4335966"/>
              <a:ext cx="1183800" cy="1136100"/>
            </a:xfrm>
            <a:prstGeom prst="verticalScroll">
              <a:avLst>
                <a:gd name="adj" fmla="val 12500"/>
              </a:avLst>
            </a:prstGeom>
            <a:gradFill>
              <a:gsLst>
                <a:gs pos="0">
                  <a:srgbClr val="FFFFFF"/>
                </a:gs>
                <a:gs pos="100000">
                  <a:srgbClr val="FF6600"/>
                </a:gs>
              </a:gsLst>
              <a:path path="circle">
                <a:fillToRect l="50000" t="50000" r="50000" b="50000"/>
              </a:path>
              <a:tileRect/>
            </a:gra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bin"/>
                <a:ea typeface="Cabin"/>
                <a:cs typeface="Cabin"/>
                <a:sym typeface="Cabin"/>
              </a:endParaRPr>
            </a:p>
          </p:txBody>
        </p:sp>
        <p:sp>
          <p:nvSpPr>
            <p:cNvPr id="730" name="Shape 730"/>
            <p:cNvSpPr txBox="1"/>
            <p:nvPr/>
          </p:nvSpPr>
          <p:spPr>
            <a:xfrm>
              <a:off x="1788851" y="4520967"/>
              <a:ext cx="1182900" cy="984600"/>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llerta"/>
                <a:buNone/>
              </a:pPr>
              <a:r>
                <a:rPr lang="en-US" sz="1200" b="0" i="0" u="none" strike="noStrike" cap="none">
                  <a:solidFill>
                    <a:schemeClr val="dk1"/>
                  </a:solidFill>
                  <a:latin typeface="Allerta"/>
                  <a:ea typeface="Allerta"/>
                  <a:cs typeface="Allerta"/>
                  <a:sym typeface="Allerta"/>
                </a:rPr>
                <a:t>We Understand</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75165"/>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4400" b="0" i="0" u="none" strike="noStrike" cap="none">
                <a:solidFill>
                  <a:srgbClr val="FFFFFF"/>
                </a:solidFill>
                <a:latin typeface="Arial"/>
                <a:ea typeface="Arial"/>
                <a:cs typeface="Arial"/>
                <a:sym typeface="Arial"/>
              </a:rPr>
              <a:t>Session Objectives</a:t>
            </a:r>
          </a:p>
        </p:txBody>
      </p:sp>
      <p:sp>
        <p:nvSpPr>
          <p:cNvPr id="309" name="Shape 309"/>
          <p:cNvSpPr txBox="1">
            <a:spLocks noGrp="1"/>
          </p:cNvSpPr>
          <p:nvPr>
            <p:ph type="sldNum" idx="12"/>
          </p:nvPr>
        </p:nvSpPr>
        <p:spPr>
          <a:xfrm>
            <a:off x="6553200" y="6356351"/>
            <a:ext cx="2133599"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lang="en-US" sz="1400" b="0" i="0" u="none" strike="noStrike" cap="none">
              <a:solidFill>
                <a:srgbClr val="000000"/>
              </a:solidFill>
              <a:latin typeface="Arial"/>
              <a:ea typeface="Arial"/>
              <a:cs typeface="Arial"/>
              <a:sym typeface="Arial"/>
            </a:endParaRPr>
          </a:p>
        </p:txBody>
      </p:sp>
      <p:sp>
        <p:nvSpPr>
          <p:cNvPr id="4" name="Text Placeholder 3"/>
          <p:cNvSpPr>
            <a:spLocks noGrp="1"/>
          </p:cNvSpPr>
          <p:nvPr>
            <p:ph type="body" idx="1"/>
          </p:nvPr>
        </p:nvSpPr>
        <p:spPr/>
        <p:txBody>
          <a:bodyPr/>
          <a:lstStyle/>
          <a:p>
            <a:pPr marL="285750" indent="-285750" defTabSz="457200">
              <a:spcBef>
                <a:spcPts val="0"/>
              </a:spcBef>
              <a:defRPr/>
            </a:pPr>
            <a:r>
              <a:rPr lang="en-US" sz="2800" u="sng" dirty="0">
                <a:solidFill>
                  <a:schemeClr val="accent4">
                    <a:lumMod val="75000"/>
                  </a:schemeClr>
                </a:solidFill>
                <a:latin typeface="Arial" panose="020B0604020202020204" pitchFamily="34" charset="0"/>
                <a:ea typeface="Calibri"/>
                <a:cs typeface="Arial" panose="020B0604020202020204" pitchFamily="34" charset="0"/>
                <a:sym typeface="Calibri"/>
              </a:rPr>
              <a:t>Develop</a:t>
            </a:r>
            <a:r>
              <a:rPr lang="en-US" sz="2800" dirty="0">
                <a:solidFill>
                  <a:schemeClr val="accent4">
                    <a:lumMod val="75000"/>
                  </a:schemeClr>
                </a:solidFill>
                <a:latin typeface="Arial" panose="020B0604020202020204" pitchFamily="34" charset="0"/>
                <a:ea typeface="Calibri"/>
                <a:cs typeface="Arial" panose="020B0604020202020204" pitchFamily="34" charset="0"/>
                <a:sym typeface="Calibri"/>
              </a:rPr>
              <a:t> </a:t>
            </a:r>
            <a:r>
              <a:rPr lang="en-US" sz="2800" dirty="0">
                <a:solidFill>
                  <a:schemeClr val="tx1"/>
                </a:solidFill>
                <a:latin typeface="Arial" panose="020B0604020202020204" pitchFamily="34" charset="0"/>
                <a:ea typeface="Calibri"/>
                <a:cs typeface="Arial" panose="020B0604020202020204" pitchFamily="34" charset="0"/>
                <a:sym typeface="Calibri"/>
              </a:rPr>
              <a:t>a deeper understanding of argumentation and its potential in the math classroom</a:t>
            </a:r>
            <a:r>
              <a:rPr lang="en-US" sz="2800" dirty="0" smtClean="0">
                <a:solidFill>
                  <a:schemeClr val="tx1"/>
                </a:solidFill>
                <a:latin typeface="Arial" panose="020B0604020202020204" pitchFamily="34" charset="0"/>
                <a:ea typeface="Calibri"/>
                <a:cs typeface="Arial" panose="020B0604020202020204" pitchFamily="34" charset="0"/>
                <a:sym typeface="Calibri"/>
              </a:rPr>
              <a:t>.</a:t>
            </a:r>
            <a:endParaRPr lang="en-US" sz="2800" dirty="0">
              <a:solidFill>
                <a:schemeClr val="tx1"/>
              </a:solidFill>
              <a:latin typeface="Arial" panose="020B0604020202020204" pitchFamily="34" charset="0"/>
              <a:ea typeface="Calibri"/>
              <a:cs typeface="Arial" panose="020B0604020202020204" pitchFamily="34" charset="0"/>
              <a:sym typeface="Calibri"/>
            </a:endParaRPr>
          </a:p>
          <a:p>
            <a:pPr marL="0" indent="0" defTabSz="457200">
              <a:spcBef>
                <a:spcPts val="0"/>
              </a:spcBef>
              <a:buNone/>
              <a:defRPr/>
            </a:pPr>
            <a:endParaRPr lang="en-US" sz="2800" dirty="0">
              <a:solidFill>
                <a:schemeClr val="tx1"/>
              </a:solidFill>
              <a:latin typeface="Arial" panose="020B0604020202020204" pitchFamily="34" charset="0"/>
              <a:ea typeface="Calibri"/>
              <a:cs typeface="Arial" panose="020B0604020202020204" pitchFamily="34" charset="0"/>
              <a:sym typeface="Calibri"/>
            </a:endParaRPr>
          </a:p>
          <a:p>
            <a:pPr marL="285750" indent="-285750" defTabSz="457200">
              <a:spcBef>
                <a:spcPts val="0"/>
              </a:spcBef>
              <a:defRPr/>
            </a:pPr>
            <a:r>
              <a:rPr lang="en-US" sz="2800" u="sng" dirty="0">
                <a:solidFill>
                  <a:schemeClr val="accent4">
                    <a:lumMod val="75000"/>
                  </a:schemeClr>
                </a:solidFill>
                <a:latin typeface="Arial" panose="020B0604020202020204" pitchFamily="34" charset="0"/>
                <a:ea typeface="Calibri"/>
                <a:cs typeface="Arial" panose="020B0604020202020204" pitchFamily="34" charset="0"/>
                <a:sym typeface="Calibri"/>
              </a:rPr>
              <a:t>Examine</a:t>
            </a:r>
            <a:r>
              <a:rPr lang="en-US" sz="2800" dirty="0">
                <a:solidFill>
                  <a:schemeClr val="accent4">
                    <a:lumMod val="75000"/>
                  </a:schemeClr>
                </a:solidFill>
                <a:latin typeface="Arial" panose="020B0604020202020204" pitchFamily="34" charset="0"/>
                <a:ea typeface="Calibri"/>
                <a:cs typeface="Arial" panose="020B0604020202020204" pitchFamily="34" charset="0"/>
                <a:sym typeface="Calibri"/>
              </a:rPr>
              <a:t> </a:t>
            </a:r>
            <a:r>
              <a:rPr lang="en-US" sz="2800" dirty="0">
                <a:solidFill>
                  <a:schemeClr val="tx1"/>
                </a:solidFill>
                <a:latin typeface="Arial" panose="020B0604020202020204" pitchFamily="34" charset="0"/>
                <a:ea typeface="Calibri"/>
                <a:cs typeface="Arial" panose="020B0604020202020204" pitchFamily="34" charset="0"/>
                <a:sym typeface="Calibri"/>
              </a:rPr>
              <a:t>norms and routines that can support mathematical argumentation in the </a:t>
            </a:r>
            <a:r>
              <a:rPr lang="en-US" sz="2800" dirty="0" smtClean="0">
                <a:solidFill>
                  <a:schemeClr val="tx1"/>
                </a:solidFill>
                <a:latin typeface="Arial" panose="020B0604020202020204" pitchFamily="34" charset="0"/>
                <a:ea typeface="Calibri"/>
                <a:cs typeface="Arial" panose="020B0604020202020204" pitchFamily="34" charset="0"/>
                <a:sym typeface="Calibri"/>
              </a:rPr>
              <a:t>classroom</a:t>
            </a:r>
            <a:endParaRPr lang="en-US" sz="2800" dirty="0">
              <a:solidFill>
                <a:schemeClr val="tx1"/>
              </a:solidFill>
              <a:latin typeface="Arial" panose="020B0604020202020204" pitchFamily="34" charset="0"/>
              <a:ea typeface="Calibri"/>
              <a:cs typeface="Arial" panose="020B0604020202020204" pitchFamily="34" charset="0"/>
              <a:sym typeface="Calibri"/>
            </a:endParaRPr>
          </a:p>
          <a:p>
            <a:pPr marL="0" indent="0" defTabSz="457200">
              <a:spcBef>
                <a:spcPts val="0"/>
              </a:spcBef>
              <a:buNone/>
              <a:defRPr/>
            </a:pPr>
            <a:endParaRPr lang="en-US" sz="2800" dirty="0">
              <a:solidFill>
                <a:schemeClr val="tx1"/>
              </a:solidFill>
              <a:latin typeface="Arial" panose="020B0604020202020204" pitchFamily="34" charset="0"/>
              <a:ea typeface="Calibri"/>
              <a:cs typeface="Arial" panose="020B0604020202020204" pitchFamily="34" charset="0"/>
              <a:sym typeface="Calibri"/>
            </a:endParaRPr>
          </a:p>
          <a:p>
            <a:pPr marL="285750" indent="-285750" defTabSz="457200">
              <a:spcBef>
                <a:spcPts val="500"/>
              </a:spcBef>
              <a:defRPr/>
            </a:pPr>
            <a:r>
              <a:rPr lang="en-US" sz="2800" u="sng" dirty="0">
                <a:solidFill>
                  <a:schemeClr val="accent4">
                    <a:lumMod val="75000"/>
                  </a:schemeClr>
                </a:solidFill>
                <a:latin typeface="Arial" panose="020B0604020202020204" pitchFamily="34" charset="0"/>
                <a:ea typeface="Calibri"/>
                <a:cs typeface="Arial" panose="020B0604020202020204" pitchFamily="34" charset="0"/>
                <a:sym typeface="Calibri"/>
              </a:rPr>
              <a:t>Develop</a:t>
            </a:r>
            <a:r>
              <a:rPr lang="en-US" sz="2800" dirty="0">
                <a:solidFill>
                  <a:srgbClr val="FF00FF"/>
                </a:solidFill>
                <a:latin typeface="Arial" panose="020B0604020202020204" pitchFamily="34" charset="0"/>
                <a:ea typeface="Calibri"/>
                <a:cs typeface="Arial" panose="020B0604020202020204" pitchFamily="34" charset="0"/>
                <a:sym typeface="Calibri"/>
              </a:rPr>
              <a:t> </a:t>
            </a:r>
            <a:r>
              <a:rPr lang="en-US" sz="2800" dirty="0">
                <a:solidFill>
                  <a:srgbClr val="000000"/>
                </a:solidFill>
                <a:latin typeface="Arial" panose="020B0604020202020204" pitchFamily="34" charset="0"/>
                <a:ea typeface="Calibri"/>
                <a:cs typeface="Arial" panose="020B0604020202020204" pitchFamily="34" charset="0"/>
                <a:sym typeface="Calibri"/>
              </a:rPr>
              <a:t>an understanding of a pedagogy of inquiry to support mathematical argumentation in the classroom</a:t>
            </a:r>
          </a:p>
          <a:p>
            <a:pPr marL="0" lvl="0" indent="0">
              <a:lnSpc>
                <a:spcPct val="138230"/>
              </a:lnSpc>
              <a:spcBef>
                <a:spcPts val="500"/>
              </a:spcBef>
              <a:buSzPct val="25000"/>
              <a:buNone/>
            </a:pPr>
            <a:endParaRPr lang="en-US" dirty="0">
              <a:solidFill>
                <a:srgbClr val="FF00FF"/>
              </a:solidFill>
              <a:latin typeface="Calibri"/>
              <a:ea typeface="Calibri"/>
              <a:cs typeface="Calibri"/>
              <a:sym typeface="Calibri"/>
            </a:endParaRPr>
          </a:p>
          <a:p>
            <a:pPr marL="0" lvl="0" indent="0">
              <a:spcBef>
                <a:spcPts val="0"/>
              </a:spcBef>
              <a:buSzPct val="25000"/>
              <a:buNone/>
            </a:pPr>
            <a:endParaRPr lang="en-US" dirty="0">
              <a:latin typeface="Calibri"/>
              <a:ea typeface="Calibri"/>
              <a:cs typeface="Calibri"/>
              <a:sym typeface="Calibri"/>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Shape 743"/>
          <p:cNvSpPr txBox="1">
            <a:spLocks noGrp="1"/>
          </p:cNvSpPr>
          <p:nvPr>
            <p:ph type="title"/>
          </p:nvPr>
        </p:nvSpPr>
        <p:spPr>
          <a:xfrm>
            <a:off x="457200" y="275165"/>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4400" b="0" i="0" u="none" strike="noStrike" cap="none">
                <a:solidFill>
                  <a:srgbClr val="FFFFFF"/>
                </a:solidFill>
                <a:latin typeface="Arial"/>
                <a:ea typeface="Arial"/>
                <a:cs typeface="Arial"/>
                <a:sym typeface="Arial"/>
              </a:rPr>
              <a:t>Acknowledgements</a:t>
            </a:r>
          </a:p>
        </p:txBody>
      </p:sp>
      <p:sp>
        <p:nvSpPr>
          <p:cNvPr id="744" name="Shape 744"/>
          <p:cNvSpPr txBox="1">
            <a:spLocks noGrp="1"/>
          </p:cNvSpPr>
          <p:nvPr>
            <p:ph type="body" idx="1"/>
          </p:nvPr>
        </p:nvSpPr>
        <p:spPr>
          <a:xfrm>
            <a:off x="457198" y="2046366"/>
            <a:ext cx="8229600" cy="3733368"/>
          </a:xfrm>
          <a:prstGeom prst="rect">
            <a:avLst/>
          </a:prstGeom>
          <a:noFill/>
          <a:ln>
            <a:noFill/>
          </a:ln>
        </p:spPr>
        <p:txBody>
          <a:bodyPr lIns="91425" tIns="45700" rIns="91425" bIns="45700" anchor="t" anchorCtr="0">
            <a:noAutofit/>
          </a:bodyPr>
          <a:lstStyle/>
          <a:p>
            <a:pPr lvl="0" indent="-342900">
              <a:spcBef>
                <a:spcPts val="0"/>
              </a:spcBef>
            </a:pPr>
            <a:r>
              <a:rPr lang="en-US" sz="2600" dirty="0"/>
              <a:t>Bridging Math Practices Project is supported by a Math-Science Partnership Continuation Grant from the Connecticut State Department of Education.</a:t>
            </a:r>
          </a:p>
          <a:p>
            <a:pPr marL="342900" marR="0" lvl="0" indent="-342900" algn="l" rtl="0">
              <a:lnSpc>
                <a:spcPct val="100000"/>
              </a:lnSpc>
              <a:spcBef>
                <a:spcPts val="48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ct val="100000"/>
              <a:buFont typeface="Arial"/>
              <a:buChar char="•"/>
            </a:pPr>
            <a:r>
              <a:rPr lang="en-US" sz="2600" b="0" i="0" u="none" strike="noStrike" cap="none" dirty="0">
                <a:solidFill>
                  <a:schemeClr val="dk1"/>
                </a:solidFill>
                <a:latin typeface="Arial"/>
                <a:ea typeface="Arial"/>
                <a:cs typeface="Arial"/>
                <a:sym typeface="Arial"/>
              </a:rPr>
              <a:t>Bridging Math Practices was a collaborative project among UConn, Manchester Public Schools, Mansfield Public Schools, and Hartford Public Schools</a:t>
            </a:r>
          </a:p>
        </p:txBody>
      </p:sp>
      <p:sp>
        <p:nvSpPr>
          <p:cNvPr id="745" name="Shape 745"/>
          <p:cNvSpPr txBox="1">
            <a:spLocks noGrp="1"/>
          </p:cNvSpPr>
          <p:nvPr>
            <p:ph type="sldNum" idx="12"/>
          </p:nvPr>
        </p:nvSpPr>
        <p:spPr>
          <a:xfrm>
            <a:off x="6553200" y="6356351"/>
            <a:ext cx="2133598" cy="366181"/>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40</a:t>
            </a:fld>
            <a:endParaRPr lang="en-US" sz="1200" b="0" i="0" u="none" strike="noStrike" cap="none">
              <a:solidFill>
                <a:srgbClr val="888888"/>
              </a:solidFill>
              <a:latin typeface="Calibri"/>
              <a:ea typeface="Calibri"/>
              <a:cs typeface="Calibri"/>
              <a:sym typeface="Calibri"/>
            </a:endParaRPr>
          </a:p>
        </p:txBody>
      </p:sp>
      <p:sp>
        <p:nvSpPr>
          <p:cNvPr id="2" name="Rectangle 1"/>
          <p:cNvSpPr/>
          <p:nvPr/>
        </p:nvSpPr>
        <p:spPr>
          <a:xfrm>
            <a:off x="855902" y="3441301"/>
            <a:ext cx="6805800" cy="738664"/>
          </a:xfrm>
          <a:prstGeom prst="rect">
            <a:avLst/>
          </a:prstGeom>
        </p:spPr>
        <p:txBody>
          <a:bodyPr wrap="square">
            <a:spAutoFit/>
          </a:bodyPr>
          <a:lstStyle/>
          <a:p>
            <a:pPr lvl="0">
              <a:buClr>
                <a:schemeClr val="dk1"/>
              </a:buClr>
              <a:buSzPct val="25000"/>
            </a:pPr>
            <a:r>
              <a:rPr lang="en-US" dirty="0">
                <a:solidFill>
                  <a:schemeClr val="dk1"/>
                </a:solidFill>
                <a:latin typeface="Calibri"/>
                <a:ea typeface="Calibri"/>
                <a:cs typeface="Calibri"/>
                <a:sym typeface="Calibri"/>
              </a:rPr>
              <a:t>UConn: Megan Staples (PI), Jillian </a:t>
            </a:r>
            <a:r>
              <a:rPr lang="en-US" dirty="0" err="1">
                <a:solidFill>
                  <a:schemeClr val="dk1"/>
                </a:solidFill>
                <a:latin typeface="Calibri"/>
                <a:ea typeface="Calibri"/>
                <a:cs typeface="Calibri"/>
                <a:sym typeface="Calibri"/>
              </a:rPr>
              <a:t>Cavanna</a:t>
            </a:r>
            <a:r>
              <a:rPr lang="en-US" dirty="0">
                <a:solidFill>
                  <a:schemeClr val="dk1"/>
                </a:solidFill>
                <a:latin typeface="Calibri"/>
                <a:ea typeface="Calibri"/>
                <a:cs typeface="Calibri"/>
                <a:sym typeface="Calibri"/>
              </a:rPr>
              <a:t> (Project Manager), </a:t>
            </a:r>
            <a:r>
              <a:rPr lang="en-US" dirty="0" err="1">
                <a:solidFill>
                  <a:schemeClr val="dk1"/>
                </a:solidFill>
                <a:latin typeface="Calibri"/>
                <a:ea typeface="Calibri"/>
                <a:cs typeface="Calibri"/>
                <a:sym typeface="Calibri"/>
              </a:rPr>
              <a:t>Fabiana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Cardetti</a:t>
            </a:r>
            <a:r>
              <a:rPr lang="en-US" dirty="0">
                <a:solidFill>
                  <a:schemeClr val="dk1"/>
                </a:solidFill>
                <a:latin typeface="Calibri"/>
                <a:ea typeface="Calibri"/>
                <a:cs typeface="Calibri"/>
                <a:sym typeface="Calibri"/>
              </a:rPr>
              <a:t> (Co-PI)</a:t>
            </a:r>
          </a:p>
          <a:p>
            <a:pPr lvl="0">
              <a:buClr>
                <a:schemeClr val="dk1"/>
              </a:buClr>
              <a:buSzPct val="25000"/>
            </a:pPr>
            <a:r>
              <a:rPr lang="en-US" dirty="0">
                <a:solidFill>
                  <a:schemeClr val="dk1"/>
                </a:solidFill>
                <a:latin typeface="Calibri"/>
                <a:ea typeface="Calibri"/>
                <a:cs typeface="Calibri"/>
                <a:sym typeface="Calibri"/>
              </a:rPr>
              <a:t>Lead Teachers: Cathy </a:t>
            </a:r>
            <a:r>
              <a:rPr lang="en-US" dirty="0" err="1">
                <a:solidFill>
                  <a:schemeClr val="dk1"/>
                </a:solidFill>
                <a:latin typeface="Calibri"/>
                <a:ea typeface="Calibri"/>
                <a:cs typeface="Calibri"/>
                <a:sym typeface="Calibri"/>
              </a:rPr>
              <a:t>Mazzotta</a:t>
            </a:r>
            <a:r>
              <a:rPr lang="en-US" dirty="0">
                <a:solidFill>
                  <a:schemeClr val="dk1"/>
                </a:solidFill>
                <a:latin typeface="Calibri"/>
                <a:ea typeface="Calibri"/>
                <a:cs typeface="Calibri"/>
                <a:sym typeface="Calibri"/>
              </a:rPr>
              <a:t> (Manchester), Michelle McKnight (Manchester), Belinda Perez (Hartford) Teresa Rodriguez (Manchester)</a:t>
            </a:r>
            <a:endParaRPr lang="en-US"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275165"/>
            <a:ext cx="8229600" cy="1143000"/>
          </a:xfrm>
          <a:prstGeom prst="rect">
            <a:avLst/>
          </a:prstGeom>
        </p:spPr>
        <p:txBody>
          <a:bodyPr lIns="91425" tIns="91425" rIns="91425" bIns="91425" anchor="ctr" anchorCtr="0">
            <a:noAutofit/>
          </a:bodyPr>
          <a:lstStyle/>
          <a:p>
            <a:pPr lvl="0" algn="ctr" rtl="0">
              <a:spcBef>
                <a:spcPts val="0"/>
              </a:spcBef>
              <a:buNone/>
            </a:pPr>
            <a:endParaRPr sz="5400" i="1" dirty="0">
              <a:latin typeface="Calibri"/>
              <a:ea typeface="Calibri"/>
              <a:cs typeface="Calibri"/>
              <a:sym typeface="Calibri"/>
            </a:endParaRPr>
          </a:p>
          <a:p>
            <a:pPr lvl="0" algn="ctr">
              <a:spcBef>
                <a:spcPts val="0"/>
              </a:spcBef>
              <a:buNone/>
            </a:pPr>
            <a:r>
              <a:rPr lang="en-US" i="1" dirty="0">
                <a:latin typeface="Arial" panose="020B0604020202020204" pitchFamily="34" charset="0"/>
                <a:ea typeface="Calibri"/>
                <a:cs typeface="Arial" panose="020B0604020202020204" pitchFamily="34" charset="0"/>
                <a:sym typeface="Calibri"/>
              </a:rPr>
              <a:t>Why watch videos?</a:t>
            </a:r>
          </a:p>
          <a:p>
            <a:pPr lvl="0">
              <a:spcBef>
                <a:spcPts val="0"/>
              </a:spcBef>
              <a:buNone/>
            </a:pPr>
            <a:endParaRPr dirty="0"/>
          </a:p>
        </p:txBody>
      </p:sp>
      <p:sp>
        <p:nvSpPr>
          <p:cNvPr id="319" name="Shape 319"/>
          <p:cNvSpPr txBox="1">
            <a:spLocks noGrp="1"/>
          </p:cNvSpPr>
          <p:nvPr>
            <p:ph type="body" idx="1"/>
          </p:nvPr>
        </p:nvSpPr>
        <p:spPr>
          <a:xfrm>
            <a:off x="184925" y="1659025"/>
            <a:ext cx="8502000" cy="4525500"/>
          </a:xfrm>
          <a:prstGeom prst="rect">
            <a:avLst/>
          </a:prstGeom>
        </p:spPr>
        <p:txBody>
          <a:bodyPr lIns="91425" tIns="91425" rIns="91425" bIns="91425" anchor="t" anchorCtr="0">
            <a:noAutofit/>
          </a:bodyPr>
          <a:lstStyle/>
          <a:p>
            <a:pPr marL="0" lvl="0" indent="0" rtl="0">
              <a:spcBef>
                <a:spcPts val="0"/>
              </a:spcBef>
              <a:buNone/>
            </a:pPr>
            <a:endParaRPr dirty="0"/>
          </a:p>
          <a:p>
            <a:pPr marL="457200" lvl="0" indent="-228600" rtl="0">
              <a:spcBef>
                <a:spcPts val="0"/>
              </a:spcBef>
            </a:pPr>
            <a:r>
              <a:rPr lang="en-US" sz="2200" dirty="0"/>
              <a:t>Small Slice of Classroom Practice that allows us to focus on student thinking</a:t>
            </a:r>
          </a:p>
          <a:p>
            <a:pPr marL="457200" lvl="0" indent="-228600" rtl="0">
              <a:spcBef>
                <a:spcPts val="0"/>
              </a:spcBef>
            </a:pPr>
            <a:r>
              <a:rPr lang="en-US" sz="2200" dirty="0"/>
              <a:t>Allows us to dig deeply into a moment</a:t>
            </a:r>
          </a:p>
          <a:p>
            <a:pPr marL="457200" lvl="0" indent="-228600" rtl="0">
              <a:spcBef>
                <a:spcPts val="0"/>
              </a:spcBef>
            </a:pPr>
            <a:r>
              <a:rPr lang="en-US" sz="2200" dirty="0"/>
              <a:t>Productive for helping us think of some students’ interactions. </a:t>
            </a:r>
          </a:p>
          <a:p>
            <a:pPr marL="457200" lvl="0" indent="-228600" rtl="0">
              <a:spcBef>
                <a:spcPts val="0"/>
              </a:spcBef>
            </a:pPr>
            <a:r>
              <a:rPr lang="en-US" sz="2200" dirty="0"/>
              <a:t>Focus on Argumentation</a:t>
            </a:r>
          </a:p>
          <a:p>
            <a:pPr marL="457200" lvl="0" indent="-228600" rtl="0">
              <a:spcBef>
                <a:spcPts val="0"/>
              </a:spcBef>
            </a:pPr>
            <a:r>
              <a:rPr lang="en-US" sz="2200" dirty="0"/>
              <a:t>Pick the best parts of the lesson to showcase for specific purposes</a:t>
            </a:r>
          </a:p>
          <a:p>
            <a:pPr marL="0" lvl="0" indent="0" rtl="0">
              <a:spcBef>
                <a:spcPts val="0"/>
              </a:spcBef>
              <a:buNone/>
            </a:pPr>
            <a:endParaRPr dirty="0"/>
          </a:p>
          <a:p>
            <a:pPr marL="0" lvl="0" indent="0" rtl="0">
              <a:spcBef>
                <a:spcPts val="0"/>
              </a:spcBef>
              <a:buNone/>
            </a:pPr>
            <a:endParaRPr dirty="0"/>
          </a:p>
          <a:p>
            <a:pPr marL="0" lvl="0" indent="0" rtl="0">
              <a:spcBef>
                <a:spcPts val="0"/>
              </a:spcBef>
              <a:buNone/>
            </a:pPr>
            <a:endParaRPr dirty="0"/>
          </a:p>
          <a:p>
            <a:pPr marL="0" lvl="0" indent="0" rtl="0">
              <a:spcBef>
                <a:spcPts val="0"/>
              </a:spcBef>
              <a:buNone/>
            </a:pPr>
            <a:endParaRPr dirty="0"/>
          </a:p>
          <a:p>
            <a:pPr marL="0" lvl="0" indent="0" rtl="0">
              <a:spcBef>
                <a:spcPts val="0"/>
              </a:spcBef>
              <a:buNone/>
            </a:pPr>
            <a:endParaRPr dirty="0"/>
          </a:p>
          <a:p>
            <a:pPr marL="0" lvl="0" indent="0" rtl="0">
              <a:spcBef>
                <a:spcPts val="0"/>
              </a:spcBef>
              <a:buNone/>
            </a:pPr>
            <a:endParaRPr sz="3200" dirty="0">
              <a:latin typeface="Calibri"/>
              <a:ea typeface="Calibri"/>
              <a:cs typeface="Calibri"/>
              <a:sym typeface="Calibri"/>
            </a:endParaRPr>
          </a:p>
          <a:p>
            <a:pPr lvl="0" rtl="0">
              <a:spcBef>
                <a:spcPts val="0"/>
              </a:spcBef>
              <a:buNone/>
            </a:pPr>
            <a:endParaRPr dirty="0"/>
          </a:p>
        </p:txBody>
      </p:sp>
      <p:sp>
        <p:nvSpPr>
          <p:cNvPr id="320" name="Shape 320"/>
          <p:cNvSpPr txBox="1">
            <a:spLocks noGrp="1"/>
          </p:cNvSpPr>
          <p:nvPr>
            <p:ph type="sldNum" idx="12"/>
          </p:nvPr>
        </p:nvSpPr>
        <p:spPr>
          <a:xfrm>
            <a:off x="6553200" y="6356351"/>
            <a:ext cx="2133600" cy="366299"/>
          </a:xfrm>
          <a:prstGeom prst="rect">
            <a:avLst/>
          </a:prstGeom>
        </p:spPr>
        <p:txBody>
          <a:bodyPr lIns="91425" tIns="45700" rIns="91425" bIns="45700" anchor="ctr" anchorCtr="0">
            <a:noAutofit/>
          </a:bodyPr>
          <a:lstStyle/>
          <a:p>
            <a:pPr lvl="0">
              <a:spcBef>
                <a:spcPts val="0"/>
              </a:spcBef>
              <a:buClr>
                <a:srgbClr val="888888"/>
              </a:buClr>
              <a:buSzPct val="25000"/>
              <a:buFont typeface="Calibri"/>
              <a:buNone/>
            </a:pPr>
            <a:fld id="{00000000-1234-1234-1234-123412341234}" type="slidenum">
              <a:rPr lang="en-US"/>
              <a:t>5</a:t>
            </a:fld>
            <a:endParaRPr lang="en-US"/>
          </a:p>
        </p:txBody>
      </p:sp>
      <p:pic>
        <p:nvPicPr>
          <p:cNvPr id="321" name="Shape 321"/>
          <p:cNvPicPr preferRelativeResize="0"/>
          <p:nvPr/>
        </p:nvPicPr>
        <p:blipFill>
          <a:blip r:embed="rId3">
            <a:alphaModFix/>
          </a:blip>
          <a:stretch>
            <a:fillRect/>
          </a:stretch>
        </p:blipFill>
        <p:spPr>
          <a:xfrm>
            <a:off x="457200" y="4411355"/>
            <a:ext cx="2419350" cy="1885950"/>
          </a:xfrm>
          <a:prstGeom prst="rect">
            <a:avLst/>
          </a:prstGeom>
          <a:noFill/>
          <a:ln>
            <a:noFill/>
          </a:ln>
        </p:spPr>
      </p:pic>
      <p:pic>
        <p:nvPicPr>
          <p:cNvPr id="322" name="Shape 322"/>
          <p:cNvPicPr preferRelativeResize="0"/>
          <p:nvPr/>
        </p:nvPicPr>
        <p:blipFill>
          <a:blip r:embed="rId4">
            <a:alphaModFix/>
          </a:blip>
          <a:stretch>
            <a:fillRect/>
          </a:stretch>
        </p:blipFill>
        <p:spPr>
          <a:xfrm>
            <a:off x="5876433" y="4375600"/>
            <a:ext cx="2409825" cy="1895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75165"/>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4400" b="0" i="0" u="none" strike="noStrike" cap="none" dirty="0">
                <a:solidFill>
                  <a:srgbClr val="FFFFFF"/>
                </a:solidFill>
                <a:latin typeface="Arial"/>
                <a:ea typeface="Arial"/>
                <a:cs typeface="Arial"/>
                <a:sym typeface="Arial"/>
              </a:rPr>
              <a:t>Set Up Video</a:t>
            </a:r>
          </a:p>
        </p:txBody>
      </p:sp>
      <p:sp>
        <p:nvSpPr>
          <p:cNvPr id="329" name="Shape 329"/>
          <p:cNvSpPr txBox="1">
            <a:spLocks noGrp="1"/>
          </p:cNvSpPr>
          <p:nvPr>
            <p:ph type="body" idx="1"/>
          </p:nvPr>
        </p:nvSpPr>
        <p:spPr>
          <a:xfrm>
            <a:off x="384750" y="1700700"/>
            <a:ext cx="8613000" cy="4525499"/>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Six students are from a Grade 6 class from 2014-2015. </a:t>
            </a:r>
          </a:p>
          <a:p>
            <a:pPr marL="0" marR="0" lvl="0" indent="0" algn="l" rtl="0">
              <a:lnSpc>
                <a:spcPct val="100000"/>
              </a:lnSpc>
              <a:spcBef>
                <a:spcPts val="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They were all in the same math class and were struggling at the time. </a:t>
            </a:r>
          </a:p>
          <a:p>
            <a:pPr marL="0" marR="0" lvl="0" indent="0" algn="l" rtl="0">
              <a:lnSpc>
                <a:spcPct val="100000"/>
              </a:lnSpc>
              <a:spcBef>
                <a:spcPts val="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I worked with them in their class to provide support and intervention 3 days a week.</a:t>
            </a:r>
          </a:p>
          <a:p>
            <a:pPr marL="0" marR="0" lvl="0" indent="0" algn="l" rtl="0">
              <a:lnSpc>
                <a:spcPct val="100000"/>
              </a:lnSpc>
              <a:spcBef>
                <a:spcPts val="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I pulled them once a week to provide instruction focused on math discourse and CCSS-M Mathematical Practice 3.</a:t>
            </a:r>
          </a:p>
          <a:p>
            <a:pPr marL="342900" marR="0" lvl="0" indent="-228600" algn="l" rtl="0">
              <a:lnSpc>
                <a:spcPct val="100000"/>
              </a:lnSpc>
              <a:spcBef>
                <a:spcPts val="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330" name="Shape 330"/>
          <p:cNvSpPr txBox="1">
            <a:spLocks noGrp="1"/>
          </p:cNvSpPr>
          <p:nvPr>
            <p:ph type="sldNum" idx="12"/>
          </p:nvPr>
        </p:nvSpPr>
        <p:spPr>
          <a:xfrm>
            <a:off x="6553200" y="6356351"/>
            <a:ext cx="2133599"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457200" y="275165"/>
            <a:ext cx="8229600" cy="1143000"/>
          </a:xfrm>
          <a:prstGeom prst="rect">
            <a:avLst/>
          </a:prstGeom>
        </p:spPr>
        <p:txBody>
          <a:bodyPr lIns="91425" tIns="91425" rIns="91425" bIns="91425" anchor="ctr" anchorCtr="0">
            <a:noAutofit/>
          </a:bodyPr>
          <a:lstStyle/>
          <a:p>
            <a:pPr lvl="0" algn="ctr" rtl="0">
              <a:spcBef>
                <a:spcPts val="0"/>
              </a:spcBef>
              <a:buNone/>
            </a:pPr>
            <a:endParaRPr sz="5400" i="1" dirty="0">
              <a:latin typeface="Calibri"/>
              <a:ea typeface="Calibri"/>
              <a:cs typeface="Calibri"/>
              <a:sym typeface="Calibri"/>
            </a:endParaRPr>
          </a:p>
          <a:p>
            <a:pPr lvl="0" algn="ctr">
              <a:spcBef>
                <a:spcPts val="0"/>
              </a:spcBef>
              <a:buNone/>
            </a:pPr>
            <a:r>
              <a:rPr lang="en-US" sz="4800" i="1" dirty="0">
                <a:latin typeface="Arial" panose="020B0604020202020204" pitchFamily="34" charset="0"/>
                <a:ea typeface="Calibri"/>
                <a:cs typeface="Arial" panose="020B0604020202020204" pitchFamily="34" charset="0"/>
                <a:sym typeface="Calibri"/>
              </a:rPr>
              <a:t>Tips</a:t>
            </a:r>
          </a:p>
          <a:p>
            <a:pPr lvl="0">
              <a:spcBef>
                <a:spcPts val="0"/>
              </a:spcBef>
              <a:buNone/>
            </a:pPr>
            <a:endParaRPr dirty="0"/>
          </a:p>
        </p:txBody>
      </p:sp>
      <p:sp>
        <p:nvSpPr>
          <p:cNvPr id="337" name="Shape 337"/>
          <p:cNvSpPr txBox="1">
            <a:spLocks noGrp="1"/>
          </p:cNvSpPr>
          <p:nvPr>
            <p:ph type="body" idx="1"/>
          </p:nvPr>
        </p:nvSpPr>
        <p:spPr>
          <a:xfrm>
            <a:off x="457200" y="1840968"/>
            <a:ext cx="8229600" cy="4525500"/>
          </a:xfrm>
          <a:prstGeom prst="rect">
            <a:avLst/>
          </a:prstGeom>
        </p:spPr>
        <p:txBody>
          <a:bodyPr lIns="91425" tIns="91425" rIns="91425" bIns="91425" anchor="t" anchorCtr="0">
            <a:noAutofit/>
          </a:bodyPr>
          <a:lstStyle/>
          <a:p>
            <a:pPr marL="774700" indent="-457200">
              <a:spcBef>
                <a:spcPts val="0"/>
              </a:spcBef>
              <a:buClrTx/>
            </a:pPr>
            <a:r>
              <a:rPr lang="en-US" sz="2800" b="1" dirty="0">
                <a:solidFill>
                  <a:schemeClr val="accent4">
                    <a:lumMod val="75000"/>
                  </a:schemeClr>
                </a:solidFill>
                <a:latin typeface="Arial" panose="020B0604020202020204" pitchFamily="34" charset="0"/>
                <a:ea typeface="Calibri"/>
                <a:cs typeface="Arial" panose="020B0604020202020204" pitchFamily="34" charset="0"/>
                <a:sym typeface="Calibri"/>
              </a:rPr>
              <a:t>Focus on the </a:t>
            </a:r>
            <a:r>
              <a:rPr lang="en-US" sz="2800" b="1" dirty="0" smtClean="0">
                <a:solidFill>
                  <a:schemeClr val="accent4">
                    <a:lumMod val="75000"/>
                  </a:schemeClr>
                </a:solidFill>
                <a:latin typeface="Arial" panose="020B0604020202020204" pitchFamily="34" charset="0"/>
                <a:ea typeface="Calibri"/>
                <a:cs typeface="Arial" panose="020B0604020202020204" pitchFamily="34" charset="0"/>
                <a:sym typeface="Calibri"/>
              </a:rPr>
              <a:t>argumentation</a:t>
            </a:r>
          </a:p>
          <a:p>
            <a:pPr marL="1200150" lvl="1" indent="-457200">
              <a:spcBef>
                <a:spcPts val="640"/>
              </a:spcBef>
              <a:buClrTx/>
              <a:buFont typeface="Arial" panose="020B0604020202020204" pitchFamily="34" charset="0"/>
              <a:buChar char="•"/>
            </a:pPr>
            <a:r>
              <a:rPr lang="en-US" sz="2800" dirty="0">
                <a:latin typeface="Arial" panose="020B0604020202020204" pitchFamily="34" charset="0"/>
                <a:ea typeface="Calibri"/>
                <a:cs typeface="Arial" panose="020B0604020202020204" pitchFamily="34" charset="0"/>
                <a:sym typeface="Calibri"/>
              </a:rPr>
              <a:t>What is the role of argumentation in this classroom?</a:t>
            </a:r>
          </a:p>
          <a:p>
            <a:pPr marL="1200150" lvl="1" indent="-457200">
              <a:spcBef>
                <a:spcPts val="640"/>
              </a:spcBef>
              <a:buClrTx/>
              <a:buFont typeface="Arial" panose="020B0604020202020204" pitchFamily="34" charset="0"/>
              <a:buChar char="•"/>
            </a:pPr>
            <a:r>
              <a:rPr lang="en-US" sz="2800" dirty="0">
                <a:latin typeface="Arial" panose="020B0604020202020204" pitchFamily="34" charset="0"/>
                <a:ea typeface="Calibri"/>
                <a:cs typeface="Arial" panose="020B0604020202020204" pitchFamily="34" charset="0"/>
                <a:sym typeface="Calibri"/>
              </a:rPr>
              <a:t>What purpose does it serve in this lesson?</a:t>
            </a:r>
          </a:p>
          <a:p>
            <a:pPr marL="774700" indent="-457200">
              <a:spcBef>
                <a:spcPts val="0"/>
              </a:spcBef>
              <a:buClrTx/>
            </a:pPr>
            <a:endParaRPr lang="en-US" sz="2800" b="1" dirty="0" smtClean="0">
              <a:solidFill>
                <a:schemeClr val="accent4">
                  <a:lumMod val="75000"/>
                </a:schemeClr>
              </a:solidFill>
              <a:latin typeface="Arial" panose="020B0604020202020204" pitchFamily="34" charset="0"/>
              <a:ea typeface="Calibri"/>
              <a:cs typeface="Arial" panose="020B0604020202020204" pitchFamily="34" charset="0"/>
              <a:sym typeface="Calibri"/>
            </a:endParaRPr>
          </a:p>
          <a:p>
            <a:pPr marL="774700" indent="-457200">
              <a:spcBef>
                <a:spcPts val="0"/>
              </a:spcBef>
              <a:buClrTx/>
            </a:pPr>
            <a:r>
              <a:rPr lang="en-US" sz="2800" b="1" dirty="0" smtClean="0">
                <a:solidFill>
                  <a:schemeClr val="accent4">
                    <a:lumMod val="75000"/>
                  </a:schemeClr>
                </a:solidFill>
                <a:latin typeface="Arial" panose="020B0604020202020204" pitchFamily="34" charset="0"/>
                <a:ea typeface="Calibri"/>
                <a:cs typeface="Arial" panose="020B0604020202020204" pitchFamily="34" charset="0"/>
                <a:sym typeface="Calibri"/>
              </a:rPr>
              <a:t>Focus </a:t>
            </a:r>
            <a:r>
              <a:rPr lang="en-US" sz="2800" b="1" dirty="0">
                <a:solidFill>
                  <a:schemeClr val="accent4">
                    <a:lumMod val="75000"/>
                  </a:schemeClr>
                </a:solidFill>
                <a:latin typeface="Arial" panose="020B0604020202020204" pitchFamily="34" charset="0"/>
                <a:ea typeface="Calibri"/>
                <a:cs typeface="Arial" panose="020B0604020202020204" pitchFamily="34" charset="0"/>
                <a:sym typeface="Calibri"/>
              </a:rPr>
              <a:t>on the student thinking</a:t>
            </a:r>
          </a:p>
          <a:p>
            <a:pPr marL="1200150" lvl="1" indent="-457200">
              <a:spcBef>
                <a:spcPts val="640"/>
              </a:spcBef>
              <a:buClrTx/>
              <a:buSzPct val="100000"/>
              <a:buFont typeface="Arial" panose="020B0604020202020204" pitchFamily="34" charset="0"/>
              <a:buChar char="•"/>
            </a:pPr>
            <a:r>
              <a:rPr lang="en-US" sz="2800" dirty="0">
                <a:latin typeface="Arial" panose="020B0604020202020204" pitchFamily="34" charset="0"/>
                <a:ea typeface="Calibri"/>
                <a:cs typeface="Arial" panose="020B0604020202020204" pitchFamily="34" charset="0"/>
                <a:sym typeface="Calibri"/>
              </a:rPr>
              <a:t>How are they making sense of the mathematics?</a:t>
            </a:r>
          </a:p>
          <a:p>
            <a:pPr lvl="0">
              <a:spcBef>
                <a:spcPts val="0"/>
              </a:spcBef>
              <a:buClrTx/>
              <a:buFont typeface="Arial" panose="020B0604020202020204" pitchFamily="34" charset="0"/>
              <a:buChar char="•"/>
            </a:pPr>
            <a:endParaRPr dirty="0"/>
          </a:p>
        </p:txBody>
      </p:sp>
      <p:sp>
        <p:nvSpPr>
          <p:cNvPr id="338" name="Shape 338"/>
          <p:cNvSpPr txBox="1">
            <a:spLocks noGrp="1"/>
          </p:cNvSpPr>
          <p:nvPr>
            <p:ph type="sldNum" idx="12"/>
          </p:nvPr>
        </p:nvSpPr>
        <p:spPr>
          <a:xfrm>
            <a:off x="6553200" y="6356351"/>
            <a:ext cx="2133600" cy="366299"/>
          </a:xfrm>
          <a:prstGeom prst="rect">
            <a:avLst/>
          </a:prstGeom>
        </p:spPr>
        <p:txBody>
          <a:bodyPr lIns="91425" tIns="45700" rIns="91425" bIns="45700" anchor="ctr" anchorCtr="0">
            <a:noAutofit/>
          </a:bodyPr>
          <a:lstStyle/>
          <a:p>
            <a:pPr lvl="0">
              <a:spcBef>
                <a:spcPts val="0"/>
              </a:spcBef>
              <a:buClr>
                <a:srgbClr val="888888"/>
              </a:buClr>
              <a:buSzPct val="25000"/>
              <a:buFont typeface="Calibri"/>
              <a:buNone/>
            </a:pPr>
            <a:fld id="{00000000-1234-1234-1234-123412341234}" type="slidenum">
              <a:rPr lang="en-US"/>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275165"/>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4400" b="0" i="0" u="none" strike="noStrike" cap="none" dirty="0">
                <a:solidFill>
                  <a:srgbClr val="FFFFFF"/>
                </a:solidFill>
                <a:latin typeface="Arial"/>
                <a:ea typeface="Arial"/>
                <a:cs typeface="Arial"/>
                <a:sym typeface="Arial"/>
              </a:rPr>
              <a:t>Guiding Questions for Video</a:t>
            </a:r>
          </a:p>
        </p:txBody>
      </p:sp>
      <p:sp>
        <p:nvSpPr>
          <p:cNvPr id="345" name="Shape 345"/>
          <p:cNvSpPr txBox="1">
            <a:spLocks noGrp="1"/>
          </p:cNvSpPr>
          <p:nvPr>
            <p:ph type="body" idx="1"/>
          </p:nvPr>
        </p:nvSpPr>
        <p:spPr>
          <a:xfrm>
            <a:off x="457200" y="1659035"/>
            <a:ext cx="8229600" cy="4525499"/>
          </a:xfrm>
          <a:prstGeom prst="rect">
            <a:avLst/>
          </a:prstGeom>
          <a:noFill/>
          <a:ln>
            <a:noFill/>
          </a:ln>
        </p:spPr>
        <p:txBody>
          <a:bodyPr lIns="91425" tIns="91425" rIns="91425" bIns="91425" anchor="t" anchorCtr="0">
            <a:noAutofit/>
          </a:bodyPr>
          <a:lstStyle/>
          <a:p>
            <a:pPr marL="457200" marR="0" lvl="0" indent="-381000" algn="l" rtl="0">
              <a:lnSpc>
                <a:spcPct val="115000"/>
              </a:lnSpc>
              <a:spcBef>
                <a:spcPts val="0"/>
              </a:spcBef>
              <a:spcAft>
                <a:spcPts val="0"/>
              </a:spcAft>
              <a:buClr>
                <a:srgbClr val="000000"/>
              </a:buClr>
              <a:buSzPct val="100000"/>
              <a:buFont typeface="Arial"/>
              <a:buAutoNum type="arabicPeriod"/>
            </a:pPr>
            <a:r>
              <a:rPr lang="en-US" sz="2800" b="0" i="0" u="none" strike="noStrike" cap="none" dirty="0">
                <a:solidFill>
                  <a:srgbClr val="000000"/>
                </a:solidFill>
                <a:latin typeface="Arial"/>
                <a:ea typeface="Arial"/>
                <a:cs typeface="Arial"/>
                <a:sym typeface="Arial"/>
              </a:rPr>
              <a:t>What moves do you see the teacher making to help promote a culture of thinking?</a:t>
            </a:r>
          </a:p>
          <a:p>
            <a:pPr marR="0" lvl="0" indent="-342900" algn="l" rtl="0">
              <a:lnSpc>
                <a:spcPct val="115000"/>
              </a:lnSpc>
              <a:spcBef>
                <a:spcPts val="0"/>
              </a:spcBef>
              <a:spcAft>
                <a:spcPts val="0"/>
              </a:spcAft>
              <a:buFont typeface="+mj-lt"/>
              <a:buAutoNum type="arabicPeriod"/>
            </a:pPr>
            <a:endParaRPr sz="2000" dirty="0"/>
          </a:p>
          <a:p>
            <a:pPr marL="457200" marR="0" lvl="0" indent="-381000" algn="l" rtl="0">
              <a:lnSpc>
                <a:spcPct val="115000"/>
              </a:lnSpc>
              <a:spcBef>
                <a:spcPts val="0"/>
              </a:spcBef>
              <a:spcAft>
                <a:spcPts val="0"/>
              </a:spcAft>
              <a:buClr>
                <a:srgbClr val="000000"/>
              </a:buClr>
              <a:buSzPct val="100000"/>
              <a:buFont typeface="Arial"/>
              <a:buAutoNum type="arabicPeriod"/>
            </a:pPr>
            <a:r>
              <a:rPr lang="en-US" sz="2800" b="0" i="0" u="none" strike="noStrike" cap="none" dirty="0">
                <a:solidFill>
                  <a:srgbClr val="000000"/>
                </a:solidFill>
                <a:latin typeface="Arial"/>
                <a:ea typeface="Arial"/>
                <a:cs typeface="Arial"/>
                <a:sym typeface="Arial"/>
              </a:rPr>
              <a:t>What do you see students saying or doing that relates a culture of thinking?</a:t>
            </a:r>
          </a:p>
          <a:p>
            <a:pPr marR="0" lvl="0" indent="-342900" algn="l" rtl="0">
              <a:lnSpc>
                <a:spcPct val="115000"/>
              </a:lnSpc>
              <a:spcBef>
                <a:spcPts val="0"/>
              </a:spcBef>
              <a:spcAft>
                <a:spcPts val="0"/>
              </a:spcAft>
              <a:buFont typeface="+mj-lt"/>
              <a:buAutoNum type="arabicPeriod"/>
            </a:pPr>
            <a:endParaRPr sz="2000" dirty="0"/>
          </a:p>
          <a:p>
            <a:pPr marL="457200" marR="0" lvl="0" indent="-381000" algn="l" rtl="0">
              <a:lnSpc>
                <a:spcPct val="115000"/>
              </a:lnSpc>
              <a:spcBef>
                <a:spcPts val="0"/>
              </a:spcBef>
              <a:spcAft>
                <a:spcPts val="0"/>
              </a:spcAft>
              <a:buClr>
                <a:srgbClr val="000000"/>
              </a:buClr>
              <a:buSzPct val="100000"/>
              <a:buFont typeface="Arial"/>
              <a:buAutoNum type="arabicPeriod"/>
            </a:pPr>
            <a:r>
              <a:rPr lang="en-US" sz="2800" b="0" i="0" u="none" strike="noStrike" cap="none" dirty="0">
                <a:solidFill>
                  <a:srgbClr val="000000"/>
                </a:solidFill>
                <a:latin typeface="Arial"/>
                <a:ea typeface="Arial"/>
                <a:cs typeface="Arial"/>
                <a:sym typeface="Arial"/>
              </a:rPr>
              <a:t>What norms may have been previously established in this class to support this interaction?</a:t>
            </a:r>
          </a:p>
          <a:p>
            <a:pPr marL="342900" marR="0" lvl="0" indent="-228600" algn="l" rtl="0">
              <a:lnSpc>
                <a:spcPct val="100000"/>
              </a:lnSpc>
              <a:spcBef>
                <a:spcPts val="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p:txBody>
      </p:sp>
      <p:sp>
        <p:nvSpPr>
          <p:cNvPr id="346" name="Shape 346"/>
          <p:cNvSpPr txBox="1">
            <a:spLocks noGrp="1"/>
          </p:cNvSpPr>
          <p:nvPr>
            <p:ph type="sldNum" idx="12"/>
          </p:nvPr>
        </p:nvSpPr>
        <p:spPr>
          <a:xfrm>
            <a:off x="6553200" y="6356351"/>
            <a:ext cx="2133599"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119921" y="275165"/>
            <a:ext cx="8919148"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4400" b="0" i="0" u="none" strike="noStrike" cap="none" dirty="0">
                <a:solidFill>
                  <a:srgbClr val="FFFFFF"/>
                </a:solidFill>
                <a:latin typeface="Arial"/>
                <a:ea typeface="Arial"/>
                <a:cs typeface="Arial"/>
                <a:sym typeface="Arial"/>
              </a:rPr>
              <a:t>Classroom Norms for Argumentation</a:t>
            </a:r>
          </a:p>
        </p:txBody>
      </p:sp>
      <p:sp>
        <p:nvSpPr>
          <p:cNvPr id="354" name="Shape 354"/>
          <p:cNvSpPr txBox="1">
            <a:spLocks noGrp="1"/>
          </p:cNvSpPr>
          <p:nvPr>
            <p:ph type="sldNum" idx="12"/>
          </p:nvPr>
        </p:nvSpPr>
        <p:spPr>
          <a:xfrm>
            <a:off x="6553200" y="6356351"/>
            <a:ext cx="2133599" cy="366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lang="en-US" sz="1400" b="0" i="0" u="none" strike="noStrike" cap="none">
              <a:solidFill>
                <a:srgbClr val="000000"/>
              </a:solidFill>
              <a:latin typeface="Arial"/>
              <a:ea typeface="Arial"/>
              <a:cs typeface="Arial"/>
              <a:sym typeface="Arial"/>
            </a:endParaRPr>
          </a:p>
        </p:txBody>
      </p:sp>
      <p:pic>
        <p:nvPicPr>
          <p:cNvPr id="355" name="Shape 355"/>
          <p:cNvPicPr preferRelativeResize="0"/>
          <p:nvPr/>
        </p:nvPicPr>
        <p:blipFill rotWithShape="1">
          <a:blip r:embed="rId3">
            <a:alphaModFix/>
          </a:blip>
          <a:srcRect/>
          <a:stretch/>
        </p:blipFill>
        <p:spPr>
          <a:xfrm>
            <a:off x="1043000" y="1952275"/>
            <a:ext cx="6878648" cy="3869974"/>
          </a:xfrm>
          <a:prstGeom prst="rect">
            <a:avLst/>
          </a:prstGeom>
          <a:noFill/>
          <a:ln>
            <a:noFill/>
          </a:ln>
        </p:spPr>
      </p:pic>
    </p:spTree>
  </p:cSld>
  <p:clrMapOvr>
    <a:masterClrMapping/>
  </p:clrMapOvr>
</p:sld>
</file>

<file path=ppt/theme/theme1.xml><?xml version="1.0" encoding="utf-8"?>
<a:theme xmlns:a="http://schemas.openxmlformats.org/drawingml/2006/main" name="UConnWhite-Blu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Expo">
      <a:dk1>
        <a:srgbClr val="000000"/>
      </a:dk1>
      <a:lt1>
        <a:srgbClr val="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Expo">
      <a:dk1>
        <a:srgbClr val="000000"/>
      </a:dk1>
      <a:lt1>
        <a:srgbClr val="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TotalTime>
  <Words>2013</Words>
  <Application>Microsoft Macintosh PowerPoint</Application>
  <PresentationFormat>On-screen Show (4:3)</PresentationFormat>
  <Paragraphs>399</Paragraphs>
  <Slides>40</Slides>
  <Notes>37</Notes>
  <HiddenSlides>0</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2</vt:i4>
      </vt:variant>
      <vt:variant>
        <vt:lpstr>Slide Titles</vt:lpstr>
      </vt:variant>
      <vt:variant>
        <vt:i4>40</vt:i4>
      </vt:variant>
    </vt:vector>
  </HeadingPairs>
  <TitlesOfParts>
    <vt:vector size="50" baseType="lpstr">
      <vt:lpstr>Cambria</vt:lpstr>
      <vt:lpstr>Comic Sans MS</vt:lpstr>
      <vt:lpstr>Calibri</vt:lpstr>
      <vt:lpstr>UConnWhite-Blue</vt:lpstr>
      <vt:lpstr>Adjacency</vt:lpstr>
      <vt:lpstr>1_Custom Design</vt:lpstr>
      <vt:lpstr>Office Theme</vt:lpstr>
      <vt:lpstr>1_Custom Design</vt:lpstr>
      <vt:lpstr>Equation</vt:lpstr>
      <vt:lpstr>Document</vt:lpstr>
      <vt:lpstr>PowerPoint Presentation</vt:lpstr>
      <vt:lpstr>Brainstorm: PollsEverywhere.com</vt:lpstr>
      <vt:lpstr>Animal Populations Task</vt:lpstr>
      <vt:lpstr>Session Objectives</vt:lpstr>
      <vt:lpstr> Why watch videos? </vt:lpstr>
      <vt:lpstr>Set Up Video</vt:lpstr>
      <vt:lpstr> Tips </vt:lpstr>
      <vt:lpstr>Guiding Questions for Video</vt:lpstr>
      <vt:lpstr>Classroom Norms for Argumentation</vt:lpstr>
      <vt:lpstr>Debrief of Video</vt:lpstr>
      <vt:lpstr>Norms/Expectations to Support A Culture of Thinking</vt:lpstr>
      <vt:lpstr>Shifting Gears to  Pedagogical Routines</vt:lpstr>
      <vt:lpstr>Brainstorm: Pedagogical Routines</vt:lpstr>
      <vt:lpstr>Brainstorm:  Pedagogical Routines</vt:lpstr>
      <vt:lpstr>A Pedagogical Model to Support a Culture of Thinking </vt:lpstr>
      <vt:lpstr>Problem Solving Tasks Purposes </vt:lpstr>
      <vt:lpstr>Let’s Begin... </vt:lpstr>
      <vt:lpstr>Talk Frame Routine </vt:lpstr>
      <vt:lpstr> Break Time: 10:20-10:30 </vt:lpstr>
      <vt:lpstr>Remember our Community Agreements</vt:lpstr>
      <vt:lpstr>PowerPoint Presentation</vt:lpstr>
      <vt:lpstr>Chain of Flowers  Pattern task </vt:lpstr>
      <vt:lpstr>Sharing Ideas with Whole Group </vt:lpstr>
      <vt:lpstr>The Big Math Ideas  </vt:lpstr>
      <vt:lpstr>Reflecting on the Talk Frame Routine   </vt:lpstr>
      <vt:lpstr>How does the Talk Frame Routine SUPPORT the  Pedagogical Model for a Culture of Thinking?</vt:lpstr>
      <vt:lpstr>Talk Frame Routine </vt:lpstr>
      <vt:lpstr>A Pedagogical Model to Support a Culture of Thinking </vt:lpstr>
      <vt:lpstr>Model &amp; Talk Frame Routine (Flower Task)</vt:lpstr>
      <vt:lpstr> Model &amp; Talk Frame Routine (Flower Task) </vt:lpstr>
      <vt:lpstr> Model &amp; Talk Frame Routine (Flower Task) </vt:lpstr>
      <vt:lpstr> Model &amp; Talk Frame Routine (Flower Task) </vt:lpstr>
      <vt:lpstr> Model &amp; Talk Frame Routine (Flower Task) </vt:lpstr>
      <vt:lpstr>Talk Fame Routine Template</vt:lpstr>
      <vt:lpstr>Working Lunch</vt:lpstr>
      <vt:lpstr>Reflecting on Norms &amp; Routines/ Lunch</vt:lpstr>
      <vt:lpstr>Bridging to Practice:  Talk Frame Routine Mini Lesson</vt:lpstr>
      <vt:lpstr>Groupings for Team Teach</vt:lpstr>
      <vt:lpstr>Remember the Talk Frame Routine </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Megan Staples</cp:lastModifiedBy>
  <cp:revision>26</cp:revision>
  <dcterms:modified xsi:type="dcterms:W3CDTF">2016-06-30T11:04:26Z</dcterms:modified>
</cp:coreProperties>
</file>