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296" r:id="rId2"/>
    <p:sldId id="301" r:id="rId3"/>
    <p:sldId id="302" r:id="rId4"/>
    <p:sldId id="317" r:id="rId5"/>
    <p:sldId id="355" r:id="rId6"/>
    <p:sldId id="297" r:id="rId7"/>
    <p:sldId id="257" r:id="rId8"/>
    <p:sldId id="314" r:id="rId9"/>
    <p:sldId id="278" r:id="rId10"/>
    <p:sldId id="358" r:id="rId11"/>
    <p:sldId id="356" r:id="rId12"/>
    <p:sldId id="334" r:id="rId13"/>
    <p:sldId id="361" r:id="rId14"/>
    <p:sldId id="268" r:id="rId15"/>
    <p:sldId id="335" r:id="rId16"/>
    <p:sldId id="359" r:id="rId17"/>
    <p:sldId id="336" r:id="rId18"/>
    <p:sldId id="337" r:id="rId19"/>
    <p:sldId id="338" r:id="rId20"/>
    <p:sldId id="330" r:id="rId21"/>
    <p:sldId id="340" r:id="rId22"/>
    <p:sldId id="343" r:id="rId23"/>
    <p:sldId id="341" r:id="rId24"/>
    <p:sldId id="331" r:id="rId25"/>
    <p:sldId id="332" r:id="rId26"/>
    <p:sldId id="333" r:id="rId27"/>
    <p:sldId id="344" r:id="rId28"/>
    <p:sldId id="345" r:id="rId29"/>
    <p:sldId id="284" r:id="rId30"/>
    <p:sldId id="351" r:id="rId31"/>
    <p:sldId id="352" r:id="rId32"/>
    <p:sldId id="353" r:id="rId33"/>
    <p:sldId id="354" r:id="rId34"/>
    <p:sldId id="362" r:id="rId35"/>
    <p:sldId id="363" r:id="rId36"/>
    <p:sldId id="364" r:id="rId37"/>
    <p:sldId id="365" r:id="rId38"/>
    <p:sldId id="366" r:id="rId39"/>
    <p:sldId id="367" r:id="rId40"/>
    <p:sldId id="368" r:id="rId41"/>
    <p:sldId id="369" r:id="rId42"/>
    <p:sldId id="370" r:id="rId43"/>
    <p:sldId id="371" r:id="rId44"/>
    <p:sldId id="372" r:id="rId45"/>
    <p:sldId id="373" r:id="rId46"/>
    <p:sldId id="374"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10" r:id="rId70"/>
    <p:sldId id="308" r:id="rId71"/>
    <p:sldId id="399" r:id="rId72"/>
    <p:sldId id="360" r:id="rId73"/>
    <p:sldId id="309" r:id="rId74"/>
    <p:sldId id="398" r:id="rId75"/>
    <p:sldId id="400" r:id="rId76"/>
    <p:sldId id="30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B3CA1A-D051-304F-BA11-6BED852CC6D8}">
          <p14:sldIdLst>
            <p14:sldId id="296"/>
            <p14:sldId id="301"/>
            <p14:sldId id="302"/>
            <p14:sldId id="317"/>
            <p14:sldId id="355"/>
            <p14:sldId id="297"/>
          </p14:sldIdLst>
        </p14:section>
        <p14:section name="Regrounding Argumentation" id="{09BF07BA-3352-3141-BF02-F6AB10C24529}">
          <p14:sldIdLst>
            <p14:sldId id="257"/>
            <p14:sldId id="314"/>
            <p14:sldId id="278"/>
            <p14:sldId id="358"/>
            <p14:sldId id="356"/>
            <p14:sldId id="334"/>
            <p14:sldId id="361"/>
          </p14:sldIdLst>
        </p14:section>
        <p14:section name="Leap Frog Task" id="{3875C9E5-6E46-0D4B-9147-FF80B9789452}">
          <p14:sldIdLst>
            <p14:sldId id="268"/>
            <p14:sldId id="335"/>
            <p14:sldId id="359"/>
            <p14:sldId id="336"/>
            <p14:sldId id="337"/>
            <p14:sldId id="338"/>
            <p14:sldId id="330"/>
            <p14:sldId id="340"/>
            <p14:sldId id="343"/>
            <p14:sldId id="341"/>
            <p14:sldId id="331"/>
            <p14:sldId id="332"/>
            <p14:sldId id="333"/>
            <p14:sldId id="344"/>
            <p14:sldId id="345"/>
          </p14:sldIdLst>
        </p14:section>
        <p14:section name="Lunch" id="{17169036-1098-144E-97BD-B98D62AC5A8D}">
          <p14:sldIdLst>
            <p14:sldId id="284"/>
            <p14:sldId id="351"/>
            <p14:sldId id="352"/>
            <p14:sldId id="353"/>
            <p14:sldId id="354"/>
          </p14:sldIdLst>
        </p14:section>
        <p14:section name="Writing" id="{43438A9D-56F4-E746-BEAF-703A5FF8B091}">
          <p14:sldIdLst>
            <p14:sldId id="362"/>
            <p14:sldId id="363"/>
            <p14:sldId id="364"/>
            <p14:sldId id="365"/>
            <p14:sldId id="366"/>
            <p14:sldId id="367"/>
            <p14:sldId id="368"/>
            <p14:sldId id="369"/>
            <p14:sldId id="370"/>
            <p14:sldId id="371"/>
            <p14:sldId id="372"/>
            <p14:sldId id="373"/>
            <p14:sldId id="374"/>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Lst>
        </p14:section>
        <p14:section name="Working Session" id="{CE6627B7-A92B-E843-99FD-FDB11DDE990E}">
          <p14:sldIdLst>
            <p14:sldId id="310"/>
            <p14:sldId id="308"/>
            <p14:sldId id="399"/>
          </p14:sldIdLst>
        </p14:section>
        <p14:section name="Closure Logistics Exit Slip" id="{299F142E-BF9B-7F4B-947B-8782DEFE5811}">
          <p14:sldIdLst>
            <p14:sldId id="360"/>
            <p14:sldId id="309"/>
            <p14:sldId id="398"/>
            <p14:sldId id="400"/>
            <p14:sldId id="30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biana Cardett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89065" autoAdjust="0"/>
  </p:normalViewPr>
  <p:slideViewPr>
    <p:cSldViewPr snapToGrid="0" snapToObjects="1">
      <p:cViewPr>
        <p:scale>
          <a:sx n="90" d="100"/>
          <a:sy n="90" d="100"/>
        </p:scale>
        <p:origin x="-760" y="-480"/>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16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commentAuthors" Target="commentAuthors.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1-30T13:56:08.658" idx="2">
    <p:pos x="933" y="258"/>
    <p:text>We would not have done lemons but this still can be mentioned here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FC4CA4-98A9-114D-962D-0390AB788465}" type="datetimeFigureOut">
              <a:rPr lang="en-US" smtClean="0"/>
              <a:t>2/3/15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09469F-6E5B-CC4E-BB52-6040D6C46384}" type="slidenum">
              <a:rPr lang="en-US" smtClean="0"/>
              <a:t>‹#›</a:t>
            </a:fld>
            <a:endParaRPr lang="en-US"/>
          </a:p>
        </p:txBody>
      </p:sp>
    </p:spTree>
    <p:extLst>
      <p:ext uri="{BB962C8B-B14F-4D97-AF65-F5344CB8AC3E}">
        <p14:creationId xmlns:p14="http://schemas.microsoft.com/office/powerpoint/2010/main" val="3760090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196DB-5195-F646-B88F-4165C8EF80D9}" type="datetimeFigureOut">
              <a:rPr lang="en-US" smtClean="0"/>
              <a:t>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9C9606-A429-224F-BC16-37006C5F5D73}" type="slidenum">
              <a:rPr lang="en-US" smtClean="0"/>
              <a:t>‹#›</a:t>
            </a:fld>
            <a:endParaRPr lang="en-US"/>
          </a:p>
        </p:txBody>
      </p:sp>
    </p:spTree>
    <p:extLst>
      <p:ext uri="{BB962C8B-B14F-4D97-AF65-F5344CB8AC3E}">
        <p14:creationId xmlns:p14="http://schemas.microsoft.com/office/powerpoint/2010/main" val="16236977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r>
              <a:rPr lang="en-US" baseline="0" dirty="0" smtClean="0"/>
              <a:t> – handouts (help from </a:t>
            </a:r>
            <a:r>
              <a:rPr lang="en-US" baseline="0" dirty="0" err="1" smtClean="0"/>
              <a:t>Donalyn</a:t>
            </a:r>
            <a:r>
              <a:rPr lang="en-US" baseline="0" dirty="0" smtClean="0"/>
              <a:t>): These should go into their folders(chart is in the Monday Memo)</a:t>
            </a:r>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a:t>
            </a:fld>
            <a:endParaRPr lang="en-US"/>
          </a:p>
        </p:txBody>
      </p:sp>
    </p:spTree>
    <p:extLst>
      <p:ext uri="{BB962C8B-B14F-4D97-AF65-F5344CB8AC3E}">
        <p14:creationId xmlns:p14="http://schemas.microsoft.com/office/powerpoint/2010/main" val="223505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Equivalent – includes</a:t>
            </a:r>
            <a:r>
              <a:rPr lang="en-US" baseline="0" dirty="0" smtClean="0"/>
              <a:t> comparing</a:t>
            </a:r>
          </a:p>
          <a:p>
            <a:r>
              <a:rPr lang="en-US" dirty="0" smtClean="0"/>
              <a:t>INSERT STANDARDS</a:t>
            </a:r>
            <a:r>
              <a:rPr lang="en-US" baseline="0" dirty="0" smtClean="0"/>
              <a:t> – if needed </a:t>
            </a:r>
          </a:p>
          <a:p>
            <a:r>
              <a:rPr lang="en-US" baseline="0" dirty="0" smtClean="0"/>
              <a:t>3</a:t>
            </a:r>
            <a:r>
              <a:rPr lang="en-US" baseline="30000" dirty="0" smtClean="0"/>
              <a:t>rd</a:t>
            </a:r>
            <a:r>
              <a:rPr lang="en-US" baseline="0" dirty="0" smtClean="0"/>
              <a:t> grade standards</a:t>
            </a:r>
          </a:p>
          <a:p>
            <a:r>
              <a:rPr lang="en-US" baseline="0" dirty="0" smtClean="0"/>
              <a:t>3 NF 1 &amp; D NF 3 </a:t>
            </a:r>
          </a:p>
          <a:p>
            <a:r>
              <a:rPr lang="en-US" baseline="0" dirty="0" smtClean="0"/>
              <a:t>This doesn’t have anything yet about adding- combining, perhaps because of emphasis on comparing with a whole</a:t>
            </a:r>
          </a:p>
          <a:p>
            <a:r>
              <a:rPr lang="en-US" baseline="0" dirty="0" smtClean="0"/>
              <a:t>Also MP2 and MP7 (structure)</a:t>
            </a:r>
          </a:p>
          <a:p>
            <a:r>
              <a:rPr lang="en-US" baseline="0" dirty="0" smtClean="0"/>
              <a:t>Viewing 4</a:t>
            </a:r>
            <a:r>
              <a:rPr lang="en-US" baseline="30000" dirty="0" smtClean="0"/>
              <a:t>th</a:t>
            </a:r>
            <a:r>
              <a:rPr lang="en-US" baseline="0" dirty="0" smtClean="0"/>
              <a:t> grade work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18</a:t>
            </a:fld>
            <a:endParaRPr lang="en-US"/>
          </a:p>
        </p:txBody>
      </p:sp>
    </p:spTree>
    <p:extLst>
      <p:ext uri="{BB962C8B-B14F-4D97-AF65-F5344CB8AC3E}">
        <p14:creationId xmlns:p14="http://schemas.microsoft.com/office/powerpoint/2010/main" val="390503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*Colored set for handler</a:t>
            </a:r>
          </a:p>
          <a:p>
            <a:r>
              <a:rPr lang="en-US" dirty="0" smtClean="0"/>
              <a:t>*Categories on a Poster</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19</a:t>
            </a:fld>
            <a:endParaRPr lang="en-US"/>
          </a:p>
        </p:txBody>
      </p:sp>
    </p:spTree>
    <p:extLst>
      <p:ext uri="{BB962C8B-B14F-4D97-AF65-F5344CB8AC3E}">
        <p14:creationId xmlns:p14="http://schemas.microsoft.com/office/powerpoint/2010/main" val="217888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REVISE this one, or think about how we are introducing this. Perhaps with revised version of </a:t>
            </a:r>
            <a:r>
              <a:rPr lang="en-US" dirty="0" err="1" smtClean="0"/>
              <a:t>Maddie’s</a:t>
            </a:r>
            <a:r>
              <a:rPr lang="en-US" dirty="0" smtClean="0"/>
              <a:t> form…</a:t>
            </a:r>
          </a:p>
          <a:p>
            <a:endParaRPr lang="en-US" dirty="0" smtClean="0"/>
          </a:p>
          <a:p>
            <a:r>
              <a:rPr lang="en-US" dirty="0" smtClean="0"/>
              <a:t>Give them</a:t>
            </a:r>
            <a:r>
              <a:rPr lang="en-US" baseline="0" dirty="0" smtClean="0"/>
              <a:t> Smarter Balance work samples and work through criteria chart. </a:t>
            </a:r>
            <a:r>
              <a:rPr lang="en-US" baseline="0" dirty="0" err="1" smtClean="0"/>
              <a:t>Sorting</a:t>
            </a:r>
            <a:r>
              <a:rPr lang="en-US" baseline="0" dirty="0" err="1" smtClean="0">
                <a:sym typeface="Wingdings"/>
              </a:rPr>
              <a:t></a:t>
            </a:r>
            <a:r>
              <a:rPr lang="en-US" baseline="0" dirty="0" err="1" smtClean="0"/>
              <a:t>Use</a:t>
            </a:r>
            <a:r>
              <a:rPr lang="en-US" baseline="0" dirty="0" smtClean="0"/>
              <a:t> </a:t>
            </a:r>
            <a:r>
              <a:rPr lang="en-US" baseline="0" dirty="0" err="1" smtClean="0"/>
              <a:t>Maddie’s</a:t>
            </a:r>
            <a:r>
              <a:rPr lang="en-US" baseline="0" dirty="0" smtClean="0"/>
              <a:t> form (revise) to do this</a:t>
            </a:r>
          </a:p>
          <a:p>
            <a:r>
              <a:rPr lang="en-US" dirty="0" smtClean="0"/>
              <a:t/>
            </a:r>
            <a:br>
              <a:rPr lang="en-US" dirty="0" smtClean="0"/>
            </a:br>
            <a:r>
              <a:rPr lang="en-US" dirty="0" smtClean="0"/>
              <a:t>We will not focus</a:t>
            </a:r>
            <a:r>
              <a:rPr lang="en-US" baseline="0" dirty="0" smtClean="0"/>
              <a:t> on # 5 but can show as an example.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20</a:t>
            </a:fld>
            <a:endParaRPr lang="en-US"/>
          </a:p>
        </p:txBody>
      </p:sp>
    </p:spTree>
    <p:extLst>
      <p:ext uri="{BB962C8B-B14F-4D97-AF65-F5344CB8AC3E}">
        <p14:creationId xmlns:p14="http://schemas.microsoft.com/office/powerpoint/2010/main" val="27335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not need this one,</a:t>
            </a:r>
            <a:r>
              <a:rPr lang="en-US" baseline="0" dirty="0" smtClean="0"/>
              <a:t> if previous one is supported with a handout.</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21</a:t>
            </a:fld>
            <a:endParaRPr lang="en-US"/>
          </a:p>
        </p:txBody>
      </p:sp>
    </p:spTree>
    <p:extLst>
      <p:ext uri="{BB962C8B-B14F-4D97-AF65-F5344CB8AC3E}">
        <p14:creationId xmlns:p14="http://schemas.microsoft.com/office/powerpoint/2010/main" val="8029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to put this one??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22</a:t>
            </a:fld>
            <a:endParaRPr lang="en-US"/>
          </a:p>
        </p:txBody>
      </p:sp>
    </p:spTree>
    <p:extLst>
      <p:ext uri="{BB962C8B-B14F-4D97-AF65-F5344CB8AC3E}">
        <p14:creationId xmlns:p14="http://schemas.microsoft.com/office/powerpoint/2010/main" val="4222831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time, remind them about our community</a:t>
            </a:r>
            <a:r>
              <a:rPr lang="en-US" baseline="0" dirty="0" smtClean="0"/>
              <a:t> agreements and add a few from here if not in yet…</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23</a:t>
            </a:fld>
            <a:endParaRPr lang="en-US"/>
          </a:p>
        </p:txBody>
      </p:sp>
    </p:spTree>
    <p:extLst>
      <p:ext uri="{BB962C8B-B14F-4D97-AF65-F5344CB8AC3E}">
        <p14:creationId xmlns:p14="http://schemas.microsoft.com/office/powerpoint/2010/main" val="85664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 </a:t>
            </a:r>
            <a:r>
              <a:rPr lang="en-US" dirty="0" err="1" smtClean="0"/>
              <a:t>Fabiana</a:t>
            </a:r>
            <a:r>
              <a:rPr lang="en-US" dirty="0" smtClean="0"/>
              <a:t> and journal articles </a:t>
            </a:r>
          </a:p>
          <a:p>
            <a:r>
              <a:rPr lang="en-US" dirty="0" err="1" smtClean="0"/>
              <a:t>SmarterBalanced</a:t>
            </a:r>
            <a:r>
              <a:rPr lang="en-US" dirty="0" smtClean="0"/>
              <a:t> makes a judgment too </a:t>
            </a:r>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25</a:t>
            </a:fld>
            <a:endParaRPr lang="en-US"/>
          </a:p>
        </p:txBody>
      </p:sp>
    </p:spTree>
    <p:extLst>
      <p:ext uri="{BB962C8B-B14F-4D97-AF65-F5344CB8AC3E}">
        <p14:creationId xmlns:p14="http://schemas.microsoft.com/office/powerpoint/2010/main" val="1264915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Lemons – Field</a:t>
            </a:r>
            <a:r>
              <a:rPr lang="en-US" baseline="0" dirty="0" smtClean="0"/>
              <a:t> Guide with scoring </a:t>
            </a:r>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26</a:t>
            </a:fld>
            <a:endParaRPr lang="en-US"/>
          </a:p>
        </p:txBody>
      </p:sp>
    </p:spTree>
    <p:extLst>
      <p:ext uri="{BB962C8B-B14F-4D97-AF65-F5344CB8AC3E}">
        <p14:creationId xmlns:p14="http://schemas.microsoft.com/office/powerpoint/2010/main" val="126491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group (</a:t>
            </a:r>
            <a:r>
              <a:rPr lang="en-US" sz="1200" kern="1200" dirty="0" err="1" smtClean="0">
                <a:solidFill>
                  <a:schemeClr val="tx1"/>
                </a:solidFill>
                <a:effectLst/>
                <a:latin typeface="+mn-lt"/>
                <a:ea typeface="+mn-ea"/>
                <a:cs typeface="+mn-cs"/>
              </a:rPr>
              <a:t>elem</a:t>
            </a:r>
            <a:r>
              <a:rPr lang="en-US" sz="1200" kern="1200" dirty="0" smtClean="0">
                <a:solidFill>
                  <a:schemeClr val="tx1"/>
                </a:solidFill>
                <a:effectLst/>
                <a:latin typeface="+mn-lt"/>
                <a:ea typeface="+mn-ea"/>
                <a:cs typeface="+mn-cs"/>
              </a:rPr>
              <a:t>, secondary, perhaps coaches) share what they were working on, and a couple take </a:t>
            </a:r>
            <a:r>
              <a:rPr lang="en-US" sz="1200" kern="1200" dirty="0" err="1" smtClean="0">
                <a:solidFill>
                  <a:schemeClr val="tx1"/>
                </a:solidFill>
                <a:effectLst/>
                <a:latin typeface="+mn-lt"/>
                <a:ea typeface="+mn-ea"/>
                <a:cs typeface="+mn-cs"/>
              </a:rPr>
              <a:t>aways</a:t>
            </a:r>
            <a:r>
              <a:rPr lang="en-US" sz="1200"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28</a:t>
            </a:fld>
            <a:endParaRPr lang="en-US"/>
          </a:p>
        </p:txBody>
      </p:sp>
    </p:spTree>
    <p:extLst>
      <p:ext uri="{BB962C8B-B14F-4D97-AF65-F5344CB8AC3E}">
        <p14:creationId xmlns:p14="http://schemas.microsoft.com/office/powerpoint/2010/main" val="141896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5488" indent="-457200">
              <a:lnSpc>
                <a:spcPct val="110000"/>
              </a:lnSpc>
              <a:buFont typeface="Arial"/>
              <a:buChar char="•"/>
            </a:pPr>
            <a:r>
              <a:rPr lang="en-US" sz="1200" dirty="0" smtClean="0"/>
              <a:t>What currently counts in your classroom for a valid argument? What qualities or criteria are important to you?</a:t>
            </a:r>
          </a:p>
          <a:p>
            <a:pPr marL="475488" indent="-457200">
              <a:lnSpc>
                <a:spcPct val="110000"/>
              </a:lnSpc>
              <a:buFont typeface="Arial"/>
              <a:buChar char="•"/>
            </a:pPr>
            <a:r>
              <a:rPr lang="en-US" sz="1200" dirty="0" smtClean="0"/>
              <a:t>How are these criteria communicated to students? </a:t>
            </a:r>
          </a:p>
          <a:p>
            <a:pPr marL="475488" indent="-457200">
              <a:lnSpc>
                <a:spcPct val="110000"/>
              </a:lnSpc>
              <a:buFont typeface="Arial"/>
              <a:buChar char="•"/>
            </a:pPr>
            <a:r>
              <a:rPr lang="en-US" sz="1200" dirty="0" smtClean="0"/>
              <a:t>What kinds of proficiencies did you find at the beginning of the year? Where will growth be?</a:t>
            </a:r>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29</a:t>
            </a:fld>
            <a:endParaRPr lang="en-US"/>
          </a:p>
        </p:txBody>
      </p:sp>
    </p:spTree>
    <p:extLst>
      <p:ext uri="{BB962C8B-B14F-4D97-AF65-F5344CB8AC3E}">
        <p14:creationId xmlns:p14="http://schemas.microsoft.com/office/powerpoint/2010/main" val="41433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r>
              <a:rPr lang="en-US" baseline="0" dirty="0" smtClean="0"/>
              <a:t> handout with agenda for the day</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a:t>
            </a:fld>
            <a:endParaRPr lang="en-US"/>
          </a:p>
        </p:txBody>
      </p:sp>
    </p:spTree>
    <p:extLst>
      <p:ext uri="{BB962C8B-B14F-4D97-AF65-F5344CB8AC3E}">
        <p14:creationId xmlns:p14="http://schemas.microsoft.com/office/powerpoint/2010/main" val="3710776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 connection between verbal and written but one does not supersede the other rather it is connecting the two parts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34</a:t>
            </a:fld>
            <a:endParaRPr lang="en-US"/>
          </a:p>
        </p:txBody>
      </p:sp>
    </p:spTree>
    <p:extLst>
      <p:ext uri="{BB962C8B-B14F-4D97-AF65-F5344CB8AC3E}">
        <p14:creationId xmlns:p14="http://schemas.microsoft.com/office/powerpoint/2010/main" val="130432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r>
              <a:rPr lang="en-US" baseline="0" dirty="0" smtClean="0"/>
              <a:t> – </a:t>
            </a:r>
          </a:p>
          <a:p>
            <a:r>
              <a:rPr lang="en-US" baseline="0" dirty="0" smtClean="0"/>
              <a:t>Phase 1: For example we are going on a treasure hunt- you already have these resources what can you find in what is already there; what can be misleading in the resources that you have </a:t>
            </a:r>
          </a:p>
          <a:p>
            <a:r>
              <a:rPr lang="en-US" baseline="0" dirty="0" smtClean="0"/>
              <a:t>Phase 2:  Then finding your own treasure </a:t>
            </a:r>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35</a:t>
            </a:fld>
            <a:endParaRPr lang="en-US"/>
          </a:p>
        </p:txBody>
      </p:sp>
    </p:spTree>
    <p:extLst>
      <p:ext uri="{BB962C8B-B14F-4D97-AF65-F5344CB8AC3E}">
        <p14:creationId xmlns:p14="http://schemas.microsoft.com/office/powerpoint/2010/main" val="150834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Thinking about how this</a:t>
            </a:r>
            <a:r>
              <a:rPr lang="en-US" baseline="0" dirty="0" smtClean="0"/>
              <a:t> worthwhile – SBAC tests and identifying questions that will prepare students for the assessments</a:t>
            </a:r>
          </a:p>
          <a:p>
            <a:r>
              <a:rPr lang="en-US" baseline="0" dirty="0" smtClean="0"/>
              <a:t>This is what is happening around you and then specific to bridges this is what you are doing – focus on argumentation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36</a:t>
            </a:fld>
            <a:endParaRPr lang="en-US"/>
          </a:p>
        </p:txBody>
      </p:sp>
    </p:spTree>
    <p:extLst>
      <p:ext uri="{BB962C8B-B14F-4D97-AF65-F5344CB8AC3E}">
        <p14:creationId xmlns:p14="http://schemas.microsoft.com/office/powerpoint/2010/main" val="13581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Curriculum</a:t>
            </a:r>
            <a:r>
              <a:rPr lang="en-US" baseline="0" dirty="0" smtClean="0"/>
              <a:t> is something to use but you need to decide how to use the curriculum to support your students’ needs.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37</a:t>
            </a:fld>
            <a:endParaRPr lang="en-US"/>
          </a:p>
        </p:txBody>
      </p:sp>
    </p:spTree>
    <p:extLst>
      <p:ext uri="{BB962C8B-B14F-4D97-AF65-F5344CB8AC3E}">
        <p14:creationId xmlns:p14="http://schemas.microsoft.com/office/powerpoint/2010/main" val="422713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careful</a:t>
            </a:r>
            <a:r>
              <a:rPr lang="en-US" baseline="0" dirty="0" smtClean="0"/>
              <a:t> look at the “writing” question. Think about would this be a question you would want your students to write about, is this enough space? What would the purpose of this question be, would there be some other way to gather this information? All things to think about – led us to the writing study.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38</a:t>
            </a:fld>
            <a:endParaRPr lang="en-US"/>
          </a:p>
        </p:txBody>
      </p:sp>
    </p:spTree>
    <p:extLst>
      <p:ext uri="{BB962C8B-B14F-4D97-AF65-F5344CB8AC3E}">
        <p14:creationId xmlns:p14="http://schemas.microsoft.com/office/powerpoint/2010/main" val="233211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this with you – we</a:t>
            </a:r>
            <a:r>
              <a:rPr lang="en-US" baseline="0" dirty="0" smtClean="0"/>
              <a:t> went through a similar process as you are doing so we will share a few recommendations of what we found that might be useful to you and this is not specific to grade 3 – more about process than grade level – talk about our research question but our process of identifying writing prompts and our analysis parallels what you will be going through</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39</a:t>
            </a:fld>
            <a:endParaRPr lang="en-US"/>
          </a:p>
        </p:txBody>
      </p:sp>
    </p:spTree>
    <p:extLst>
      <p:ext uri="{BB962C8B-B14F-4D97-AF65-F5344CB8AC3E}">
        <p14:creationId xmlns:p14="http://schemas.microsoft.com/office/powerpoint/2010/main" val="535879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with the jungle cross roads and not knowing which one will have the “treasure” underneath – show different icons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the different icons – challenge of where to go next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41</a:t>
            </a:fld>
            <a:endParaRPr lang="en-US"/>
          </a:p>
        </p:txBody>
      </p:sp>
    </p:spTree>
    <p:extLst>
      <p:ext uri="{BB962C8B-B14F-4D97-AF65-F5344CB8AC3E}">
        <p14:creationId xmlns:p14="http://schemas.microsoft.com/office/powerpoint/2010/main" val="3029242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Quick show of hands how often think should write a “substantial” response in math:</a:t>
            </a:r>
          </a:p>
          <a:p>
            <a:pPr marL="171450" indent="-171450">
              <a:buFont typeface="Arial"/>
              <a:buChar char="•"/>
            </a:pPr>
            <a:r>
              <a:rPr lang="en-US" baseline="0" dirty="0" smtClean="0"/>
              <a:t>Every day</a:t>
            </a:r>
          </a:p>
          <a:p>
            <a:pPr marL="171450" indent="-171450">
              <a:buFont typeface="Arial"/>
              <a:buChar char="•"/>
            </a:pPr>
            <a:r>
              <a:rPr lang="en-US" baseline="0" dirty="0" smtClean="0"/>
              <a:t>A few times a week</a:t>
            </a:r>
          </a:p>
          <a:p>
            <a:pPr marL="171450" indent="-171450">
              <a:buFont typeface="Arial"/>
              <a:buChar char="•"/>
            </a:pPr>
            <a:r>
              <a:rPr lang="en-US" baseline="0" dirty="0" smtClean="0"/>
              <a:t>Once a week or more</a:t>
            </a:r>
          </a:p>
        </p:txBody>
      </p:sp>
      <p:sp>
        <p:nvSpPr>
          <p:cNvPr id="4" name="Slide Number Placeholder 3"/>
          <p:cNvSpPr>
            <a:spLocks noGrp="1"/>
          </p:cNvSpPr>
          <p:nvPr>
            <p:ph type="sldNum" sz="quarter" idx="10"/>
          </p:nvPr>
        </p:nvSpPr>
        <p:spPr/>
        <p:txBody>
          <a:bodyPr/>
          <a:lstStyle/>
          <a:p>
            <a:fld id="{5E9C9606-A429-224F-BC16-37006C5F5D73}" type="slidenum">
              <a:rPr lang="en-US" smtClean="0"/>
              <a:t>42</a:t>
            </a:fld>
            <a:endParaRPr lang="en-US"/>
          </a:p>
        </p:txBody>
      </p:sp>
    </p:spTree>
    <p:extLst>
      <p:ext uri="{BB962C8B-B14F-4D97-AF65-F5344CB8AC3E}">
        <p14:creationId xmlns:p14="http://schemas.microsoft.com/office/powerpoint/2010/main" val="2036310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looking for the writing there may be indicators (like the icons) but it does not mean that writing is always there</a:t>
            </a:r>
          </a:p>
          <a:p>
            <a:pPr marL="171450" indent="-171450">
              <a:buFontTx/>
              <a:buChar char="-"/>
            </a:pPr>
            <a:r>
              <a:rPr lang="en-US" baseline="0" dirty="0" smtClean="0"/>
              <a:t>Try to look it might be hidden</a:t>
            </a:r>
          </a:p>
          <a:p>
            <a:pPr marL="171450" indent="-171450">
              <a:buFontTx/>
              <a:buChar char="-"/>
            </a:pPr>
            <a:r>
              <a:rPr lang="en-US" baseline="0" dirty="0" smtClean="0"/>
              <a:t>Try to look it might be mislabeled </a:t>
            </a:r>
          </a:p>
          <a:p>
            <a:r>
              <a:rPr lang="en-US" baseline="0" dirty="0" smtClean="0"/>
              <a:t>Highlight: Mathematical Discourse (when there are labels that can be deceiving) What is the same about the two fractions? The denominators are the same size. What is different about the two fractions? They are built with a different number of unit fractions or they have a different numerator (put this on slide with a caution sign next to it) </a:t>
            </a:r>
          </a:p>
          <a:p>
            <a:endParaRPr lang="en-US" baseline="0" dirty="0" smtClean="0"/>
          </a:p>
          <a:p>
            <a:r>
              <a:rPr lang="en-US" baseline="0" dirty="0" smtClean="0"/>
              <a:t>Ask, what do you notice?</a:t>
            </a:r>
          </a:p>
          <a:p>
            <a:endParaRPr lang="en-US" b="1" baseline="0" dirty="0" smtClean="0"/>
          </a:p>
          <a:p>
            <a:r>
              <a:rPr lang="en-US" b="1" baseline="0" dirty="0" smtClean="0"/>
              <a:t>***Should we delete this one too???</a:t>
            </a:r>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45</a:t>
            </a:fld>
            <a:endParaRPr lang="en-US"/>
          </a:p>
        </p:txBody>
      </p:sp>
    </p:spTree>
    <p:extLst>
      <p:ext uri="{BB962C8B-B14F-4D97-AF65-F5344CB8AC3E}">
        <p14:creationId xmlns:p14="http://schemas.microsoft.com/office/powerpoint/2010/main" val="2577453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find something it might not be what you think it is and it should</a:t>
            </a:r>
            <a:r>
              <a:rPr lang="en-US" baseline="0" dirty="0" smtClean="0"/>
              <a:t> be </a:t>
            </a:r>
          </a:p>
          <a:p>
            <a:r>
              <a:rPr lang="en-US" baseline="0" dirty="0" smtClean="0"/>
              <a:t>Even though we had this icon we might not actually have the correct label for what the question is </a:t>
            </a:r>
          </a:p>
          <a:p>
            <a:r>
              <a:rPr lang="en-US" baseline="0" dirty="0" smtClean="0"/>
              <a:t>Questions are often mislabeled </a:t>
            </a:r>
          </a:p>
          <a:p>
            <a:r>
              <a:rPr lang="en-US" baseline="0" dirty="0" smtClean="0"/>
              <a:t>Pull in argument piece here – you need to make a choice if you are going to start from using your resource or you can develop them yourself – we are getting to this later but we are going to share about the study to start thinking about what this might look like </a:t>
            </a:r>
            <a:endParaRPr lang="en-US" dirty="0" smtClean="0"/>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46</a:t>
            </a:fld>
            <a:endParaRPr lang="en-US"/>
          </a:p>
        </p:txBody>
      </p:sp>
    </p:spTree>
    <p:extLst>
      <p:ext uri="{BB962C8B-B14F-4D97-AF65-F5344CB8AC3E}">
        <p14:creationId xmlns:p14="http://schemas.microsoft.com/office/powerpoint/2010/main" val="416649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0211B-13A4-8B48-ADB3-F43A61FFE148}"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262716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a:t>
            </a:r>
            <a:r>
              <a:rPr lang="en-US" baseline="0" dirty="0" smtClean="0"/>
              <a:t>e of these press students to write an argument </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47</a:t>
            </a:fld>
            <a:endParaRPr lang="en-US"/>
          </a:p>
        </p:txBody>
      </p:sp>
    </p:spTree>
    <p:extLst>
      <p:ext uri="{BB962C8B-B14F-4D97-AF65-F5344CB8AC3E}">
        <p14:creationId xmlns:p14="http://schemas.microsoft.com/office/powerpoint/2010/main" val="392471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might be some signals</a:t>
            </a:r>
            <a:r>
              <a:rPr lang="en-US" baseline="0" dirty="0" smtClean="0"/>
              <a:t> and indicators that a question might lend itself to argumentation (have the participants contribute here) but have some of the things listed here to start conversation --- put bridges icon on here </a:t>
            </a:r>
          </a:p>
          <a:p>
            <a:r>
              <a:rPr lang="en-US" baseline="0" dirty="0" smtClean="0"/>
              <a:t>Maybe put a sad face and put a flashing sign that shows here is the argumentation and show we can relate because it is challenging to identify the questions (not looking for specific stems – what are clues in your curriculum resource that leads to the argumentation questions) show building analogy that it is easier to work with something you have to adapt than it is to develop something brand new</a:t>
            </a:r>
          </a:p>
          <a:p>
            <a:r>
              <a:rPr lang="en-US" baseline="0" dirty="0" smtClean="0"/>
              <a:t>Have this list to start the conversation:</a:t>
            </a:r>
          </a:p>
          <a:p>
            <a:r>
              <a:rPr lang="en-US" baseline="0" dirty="0" smtClean="0"/>
              <a:t>Problem Solving </a:t>
            </a:r>
          </a:p>
          <a:p>
            <a:r>
              <a:rPr lang="en-US" baseline="0" dirty="0" smtClean="0"/>
              <a:t>Mathematical Practices </a:t>
            </a:r>
          </a:p>
          <a:p>
            <a:r>
              <a:rPr lang="en-US" baseline="0" dirty="0" smtClean="0"/>
              <a:t>SMP 3 </a:t>
            </a:r>
          </a:p>
          <a:p>
            <a:r>
              <a:rPr lang="en-US" baseline="0" dirty="0" smtClean="0"/>
              <a:t>Challenge </a:t>
            </a:r>
          </a:p>
          <a:p>
            <a:r>
              <a:rPr lang="en-US" baseline="0" dirty="0" smtClean="0"/>
              <a:t>Extension </a:t>
            </a:r>
          </a:p>
          <a:p>
            <a:r>
              <a:rPr lang="en-US" baseline="0" dirty="0" smtClean="0"/>
              <a:t>Higher Order Thinking Questions</a:t>
            </a:r>
          </a:p>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48</a:t>
            </a:fld>
            <a:endParaRPr lang="en-US"/>
          </a:p>
        </p:txBody>
      </p:sp>
    </p:spTree>
    <p:extLst>
      <p:ext uri="{BB962C8B-B14F-4D97-AF65-F5344CB8AC3E}">
        <p14:creationId xmlns:p14="http://schemas.microsoft.com/office/powerpoint/2010/main" val="3021021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them if they have ever had a student ask “how much do I need to write”?</a:t>
            </a:r>
          </a:p>
          <a:p>
            <a:r>
              <a:rPr lang="en-US" baseline="0" dirty="0" smtClean="0"/>
              <a:t>Does more mean better with an argument? No!</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49</a:t>
            </a:fld>
            <a:endParaRPr lang="en-US"/>
          </a:p>
        </p:txBody>
      </p:sp>
    </p:spTree>
    <p:extLst>
      <p:ext uri="{BB962C8B-B14F-4D97-AF65-F5344CB8AC3E}">
        <p14:creationId xmlns:p14="http://schemas.microsoft.com/office/powerpoint/2010/main" val="2634711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t>
            </a:r>
            <a:r>
              <a:rPr lang="en-US" baseline="0" dirty="0" smtClean="0"/>
              <a:t> to match this</a:t>
            </a:r>
          </a:p>
          <a:p>
            <a:r>
              <a:rPr lang="en-US" baseline="0" dirty="0" smtClean="0"/>
              <a:t>This could be what you can tell students you are looking for </a:t>
            </a:r>
          </a:p>
          <a:p>
            <a:r>
              <a:rPr lang="en-US" baseline="0" dirty="0" smtClean="0"/>
              <a:t>Hold up your hands to indicate about how much you would expect</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51</a:t>
            </a:fld>
            <a:endParaRPr lang="en-US"/>
          </a:p>
        </p:txBody>
      </p:sp>
    </p:spTree>
    <p:extLst>
      <p:ext uri="{BB962C8B-B14F-4D97-AF65-F5344CB8AC3E}">
        <p14:creationId xmlns:p14="http://schemas.microsoft.com/office/powerpoint/2010/main" val="4087503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t>
            </a:r>
            <a:r>
              <a:rPr lang="en-US" baseline="0" dirty="0" smtClean="0"/>
              <a:t> to match this</a:t>
            </a:r>
          </a:p>
          <a:p>
            <a:r>
              <a:rPr lang="en-US" baseline="0" dirty="0" smtClean="0"/>
              <a:t>This could be what you can tell students you are looking for </a:t>
            </a:r>
          </a:p>
          <a:p>
            <a:endParaRPr lang="en-US" baseline="0" dirty="0" smtClean="0"/>
          </a:p>
          <a:p>
            <a:r>
              <a:rPr lang="en-US" baseline="0" dirty="0" smtClean="0"/>
              <a:t>What else do you think?</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54</a:t>
            </a:fld>
            <a:endParaRPr lang="en-US"/>
          </a:p>
        </p:txBody>
      </p:sp>
    </p:spTree>
    <p:extLst>
      <p:ext uri="{BB962C8B-B14F-4D97-AF65-F5344CB8AC3E}">
        <p14:creationId xmlns:p14="http://schemas.microsoft.com/office/powerpoint/2010/main" val="4087503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Mix</a:t>
            </a:r>
            <a:r>
              <a:rPr lang="en-US" baseline="0" dirty="0" smtClean="0"/>
              <a:t> these up and ask them which one or ones might lend themselves to argumentation and then show the results of the study </a:t>
            </a:r>
          </a:p>
          <a:p>
            <a:endParaRPr lang="en-US" baseline="0" dirty="0" smtClean="0"/>
          </a:p>
          <a:p>
            <a:r>
              <a:rPr lang="en-US" baseline="0" dirty="0" smtClean="0"/>
              <a:t>Include definition of some (explain what/why and describe observations)</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55</a:t>
            </a:fld>
            <a:endParaRPr lang="en-US"/>
          </a:p>
        </p:txBody>
      </p:sp>
    </p:spTree>
    <p:extLst>
      <p:ext uri="{BB962C8B-B14F-4D97-AF65-F5344CB8AC3E}">
        <p14:creationId xmlns:p14="http://schemas.microsoft.com/office/powerpoint/2010/main" val="2513813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someone on the deserted island</a:t>
            </a:r>
            <a:r>
              <a:rPr lang="en-US" baseline="0" dirty="0" smtClean="0"/>
              <a:t> under an umbrella with a drink so relax and we have recommendations</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57</a:t>
            </a:fld>
            <a:endParaRPr lang="en-US"/>
          </a:p>
        </p:txBody>
      </p:sp>
    </p:spTree>
    <p:extLst>
      <p:ext uri="{BB962C8B-B14F-4D97-AF65-F5344CB8AC3E}">
        <p14:creationId xmlns:p14="http://schemas.microsoft.com/office/powerpoint/2010/main" val="689447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last bullet, ask what feature(s)</a:t>
            </a:r>
            <a:r>
              <a:rPr lang="en-US" baseline="0" dirty="0" smtClean="0"/>
              <a:t> of a mathematical argument are students pressed to include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58</a:t>
            </a:fld>
            <a:endParaRPr lang="en-US"/>
          </a:p>
        </p:txBody>
      </p:sp>
    </p:spTree>
    <p:extLst>
      <p:ext uri="{BB962C8B-B14F-4D97-AF65-F5344CB8AC3E}">
        <p14:creationId xmlns:p14="http://schemas.microsoft.com/office/powerpoint/2010/main" val="4087503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explain what and explain why some</a:t>
            </a:r>
            <a:r>
              <a:rPr lang="en-US" baseline="0" dirty="0" smtClean="0"/>
              <a:t> pressed students for a procedural and some pressed for a  conceptual question and do you think both one or none might lead them to argumentation</a:t>
            </a:r>
          </a:p>
        </p:txBody>
      </p:sp>
      <p:sp>
        <p:nvSpPr>
          <p:cNvPr id="4" name="Slide Number Placeholder 3"/>
          <p:cNvSpPr>
            <a:spLocks noGrp="1"/>
          </p:cNvSpPr>
          <p:nvPr>
            <p:ph type="sldNum" sz="quarter" idx="10"/>
          </p:nvPr>
        </p:nvSpPr>
        <p:spPr/>
        <p:txBody>
          <a:bodyPr/>
          <a:lstStyle/>
          <a:p>
            <a:fld id="{5E9C9606-A429-224F-BC16-37006C5F5D73}" type="slidenum">
              <a:rPr lang="en-US" smtClean="0"/>
              <a:t>59</a:t>
            </a:fld>
            <a:endParaRPr lang="en-US"/>
          </a:p>
        </p:txBody>
      </p:sp>
    </p:spTree>
    <p:extLst>
      <p:ext uri="{BB962C8B-B14F-4D97-AF65-F5344CB8AC3E}">
        <p14:creationId xmlns:p14="http://schemas.microsoft.com/office/powerpoint/2010/main" val="28259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pix of clock—writing</a:t>
            </a:r>
            <a:r>
              <a:rPr lang="en-US" baseline="0" dirty="0" smtClean="0"/>
              <a:t> about an explanation of procedures/steps NOT the best use of students’ time.</a:t>
            </a:r>
          </a:p>
          <a:p>
            <a:r>
              <a:rPr lang="en-US" baseline="0" dirty="0" smtClean="0"/>
              <a:t>Also maybe include same skipping icon from before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61</a:t>
            </a:fld>
            <a:endParaRPr lang="en-US"/>
          </a:p>
        </p:txBody>
      </p:sp>
    </p:spTree>
    <p:extLst>
      <p:ext uri="{BB962C8B-B14F-4D97-AF65-F5344CB8AC3E}">
        <p14:creationId xmlns:p14="http://schemas.microsoft.com/office/powerpoint/2010/main" val="408750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Pat Callahan</a:t>
            </a:r>
            <a:r>
              <a:rPr lang="en-US" baseline="0" dirty="0" smtClean="0"/>
              <a:t> – CMP </a:t>
            </a:r>
            <a:r>
              <a:rPr lang="en-US" baseline="0" dirty="0" err="1" smtClean="0"/>
              <a:t>ppt</a:t>
            </a:r>
            <a:r>
              <a:rPr lang="en-US" baseline="0" dirty="0" smtClean="0"/>
              <a:t> slides </a:t>
            </a:r>
          </a:p>
          <a:p>
            <a:r>
              <a:rPr lang="en-US" baseline="0" dirty="0" smtClean="0"/>
              <a:t>http://</a:t>
            </a:r>
            <a:r>
              <a:rPr lang="en-US" baseline="0" dirty="0" err="1" smtClean="0"/>
              <a:t>teacherthinktank.wikispaces.com</a:t>
            </a:r>
            <a:r>
              <a:rPr lang="en-US" baseline="0" dirty="0" smtClean="0"/>
              <a:t>/2012+Summer+Institute+Resources </a:t>
            </a:r>
          </a:p>
          <a:p>
            <a:r>
              <a:rPr lang="en-US" baseline="0" dirty="0" smtClean="0"/>
              <a:t>- Or - </a:t>
            </a:r>
          </a:p>
          <a:p>
            <a:r>
              <a:rPr lang="en-US" dirty="0" smtClean="0"/>
              <a:t>http://</a:t>
            </a:r>
            <a:r>
              <a:rPr lang="en-US" dirty="0" err="1" smtClean="0"/>
              <a:t>www.google.com</a:t>
            </a:r>
            <a:r>
              <a:rPr lang="en-US" dirty="0" smtClean="0"/>
              <a:t>/</a:t>
            </a:r>
            <a:r>
              <a:rPr lang="en-US" dirty="0" err="1" smtClean="0"/>
              <a:t>url?sa</a:t>
            </a:r>
            <a:r>
              <a:rPr lang="en-US" dirty="0" smtClean="0"/>
              <a:t>=</a:t>
            </a:r>
            <a:r>
              <a:rPr lang="en-US" dirty="0" err="1" smtClean="0"/>
              <a:t>t&amp;rct</a:t>
            </a:r>
            <a:r>
              <a:rPr lang="en-US" dirty="0" smtClean="0"/>
              <a:t>=</a:t>
            </a:r>
            <a:r>
              <a:rPr lang="en-US" dirty="0" err="1" smtClean="0"/>
              <a:t>j&amp;q</a:t>
            </a:r>
            <a:r>
              <a:rPr lang="en-US" dirty="0" smtClean="0"/>
              <a:t>=&amp;</a:t>
            </a:r>
            <a:r>
              <a:rPr lang="en-US" dirty="0" err="1" smtClean="0"/>
              <a:t>esrc</a:t>
            </a:r>
            <a:r>
              <a:rPr lang="en-US" dirty="0" smtClean="0"/>
              <a:t>=</a:t>
            </a:r>
            <a:r>
              <a:rPr lang="en-US" dirty="0" err="1" smtClean="0"/>
              <a:t>s&amp;source</a:t>
            </a:r>
            <a:r>
              <a:rPr lang="en-US" dirty="0" smtClean="0"/>
              <a:t>=</a:t>
            </a:r>
            <a:r>
              <a:rPr lang="en-US" dirty="0" err="1" smtClean="0"/>
              <a:t>web&amp;cd</a:t>
            </a:r>
            <a:r>
              <a:rPr lang="en-US" dirty="0" smtClean="0"/>
              <a:t>=2&amp;ved=0CCMQFjAB&amp;url=http%3A%2F%2Fteacherthinktank.wikispaces.com%2Ffile%2Fview%2Fwriting%2Band%2Breasoning%2Bin%2Bmath.pptx&amp;ei=ipSuVIjnKuXasATP1IGIBg&amp;usg=AFQjCNEYHdWPm0gJnFi2G47UC5PP_ieUZA&amp;sig2=J8SJBa4E3RTL8gSXezYzAA&amp;bvm=bv.83134100,d.cWc </a:t>
            </a:r>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8</a:t>
            </a:fld>
            <a:endParaRPr lang="en-US"/>
          </a:p>
        </p:txBody>
      </p:sp>
    </p:spTree>
    <p:extLst>
      <p:ext uri="{BB962C8B-B14F-4D97-AF65-F5344CB8AC3E}">
        <p14:creationId xmlns:p14="http://schemas.microsoft.com/office/powerpoint/2010/main" val="1630815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Come</a:t>
            </a:r>
            <a:r>
              <a:rPr lang="en-US" baseline="0" dirty="0" smtClean="0"/>
              <a:t> back to this slide in the second section – think about this as a student and their own solution they are saying what they did and with the second two students are more likely to defend their claim – use explain what and explain why</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62</a:t>
            </a:fld>
            <a:endParaRPr lang="en-US"/>
          </a:p>
        </p:txBody>
      </p:sp>
    </p:spTree>
    <p:extLst>
      <p:ext uri="{BB962C8B-B14F-4D97-AF65-F5344CB8AC3E}">
        <p14:creationId xmlns:p14="http://schemas.microsoft.com/office/powerpoint/2010/main" val="225194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Make these – possible</a:t>
            </a:r>
            <a:r>
              <a:rPr lang="en-US" baseline="0" dirty="0" smtClean="0"/>
              <a:t> task modification ---</a:t>
            </a:r>
            <a:r>
              <a:rPr lang="en-US" dirty="0" smtClean="0"/>
              <a:t> slides distinct</a:t>
            </a:r>
            <a:r>
              <a:rPr lang="en-US" baseline="0" dirty="0" smtClean="0"/>
              <a:t> so that they recognize that these are for them and they stand out from the other slides</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63</a:t>
            </a:fld>
            <a:endParaRPr lang="en-US"/>
          </a:p>
        </p:txBody>
      </p:sp>
    </p:spTree>
    <p:extLst>
      <p:ext uri="{BB962C8B-B14F-4D97-AF65-F5344CB8AC3E}">
        <p14:creationId xmlns:p14="http://schemas.microsoft.com/office/powerpoint/2010/main" val="3495883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Make these – possible</a:t>
            </a:r>
            <a:r>
              <a:rPr lang="en-US" baseline="0" dirty="0" smtClean="0"/>
              <a:t> task modification ---</a:t>
            </a:r>
            <a:r>
              <a:rPr lang="en-US" dirty="0" smtClean="0"/>
              <a:t> slides distinct</a:t>
            </a:r>
            <a:r>
              <a:rPr lang="en-US" baseline="0" dirty="0" smtClean="0"/>
              <a:t> so that they recognize that these are for them and they stand out from the other slides</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64</a:t>
            </a:fld>
            <a:endParaRPr lang="en-US"/>
          </a:p>
        </p:txBody>
      </p:sp>
    </p:spTree>
    <p:extLst>
      <p:ext uri="{BB962C8B-B14F-4D97-AF65-F5344CB8AC3E}">
        <p14:creationId xmlns:p14="http://schemas.microsoft.com/office/powerpoint/2010/main" val="3495883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tasks can</a:t>
            </a:r>
            <a:r>
              <a:rPr lang="en-US" baseline="0" dirty="0" smtClean="0"/>
              <a:t> be used with verbal or written discourse</a:t>
            </a:r>
          </a:p>
          <a:p>
            <a:r>
              <a:rPr lang="en-US" baseline="0" dirty="0" smtClean="0"/>
              <a:t>Verbal first BEFORE they write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65</a:t>
            </a:fld>
            <a:endParaRPr lang="en-US"/>
          </a:p>
        </p:txBody>
      </p:sp>
    </p:spTree>
    <p:extLst>
      <p:ext uri="{BB962C8B-B14F-4D97-AF65-F5344CB8AC3E}">
        <p14:creationId xmlns:p14="http://schemas.microsoft.com/office/powerpoint/2010/main" val="130432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66</a:t>
            </a:fld>
            <a:endParaRPr lang="en-US"/>
          </a:p>
        </p:txBody>
      </p:sp>
    </p:spTree>
    <p:extLst>
      <p:ext uri="{BB962C8B-B14F-4D97-AF65-F5344CB8AC3E}">
        <p14:creationId xmlns:p14="http://schemas.microsoft.com/office/powerpoint/2010/main" val="4089749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be using task modification 6</a:t>
            </a:r>
            <a:r>
              <a:rPr lang="en-US" baseline="0" dirty="0" smtClean="0"/>
              <a:t> or 7</a:t>
            </a:r>
          </a:p>
          <a:p>
            <a:endParaRPr lang="en-US" dirty="0"/>
          </a:p>
        </p:txBody>
      </p:sp>
      <p:sp>
        <p:nvSpPr>
          <p:cNvPr id="4" name="Slide Number Placeholder 3"/>
          <p:cNvSpPr>
            <a:spLocks noGrp="1"/>
          </p:cNvSpPr>
          <p:nvPr>
            <p:ph type="sldNum" sz="quarter" idx="10"/>
          </p:nvPr>
        </p:nvSpPr>
        <p:spPr/>
        <p:txBody>
          <a:bodyPr/>
          <a:lstStyle/>
          <a:p>
            <a:fld id="{109E1CDE-3683-0B40-8AF8-4BCB7A532E6E}" type="slidenum">
              <a:rPr lang="en-US" smtClean="0"/>
              <a:t>67</a:t>
            </a:fld>
            <a:endParaRPr lang="en-US"/>
          </a:p>
        </p:txBody>
      </p:sp>
    </p:spTree>
    <p:extLst>
      <p:ext uri="{BB962C8B-B14F-4D97-AF65-F5344CB8AC3E}">
        <p14:creationId xmlns:p14="http://schemas.microsoft.com/office/powerpoint/2010/main" val="2143126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68</a:t>
            </a:fld>
            <a:endParaRPr lang="en-US"/>
          </a:p>
        </p:txBody>
      </p:sp>
    </p:spTree>
    <p:extLst>
      <p:ext uri="{BB962C8B-B14F-4D97-AF65-F5344CB8AC3E}">
        <p14:creationId xmlns:p14="http://schemas.microsoft.com/office/powerpoint/2010/main" val="212049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have more specifics later…</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9</a:t>
            </a:fld>
            <a:endParaRPr lang="en-US"/>
          </a:p>
        </p:txBody>
      </p:sp>
    </p:spTree>
    <p:extLst>
      <p:ext uri="{BB962C8B-B14F-4D97-AF65-F5344CB8AC3E}">
        <p14:creationId xmlns:p14="http://schemas.microsoft.com/office/powerpoint/2010/main" val="201980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REVISE this one, or think about how we are introducing this. Perhaps with revised version of </a:t>
            </a:r>
            <a:r>
              <a:rPr lang="en-US" dirty="0" err="1" smtClean="0"/>
              <a:t>Maddie’s</a:t>
            </a:r>
            <a:r>
              <a:rPr lang="en-US" dirty="0" smtClean="0"/>
              <a:t> form…</a:t>
            </a:r>
          </a:p>
          <a:p>
            <a:endParaRPr lang="en-US" dirty="0" smtClean="0"/>
          </a:p>
          <a:p>
            <a:r>
              <a:rPr lang="en-US" dirty="0" smtClean="0"/>
              <a:t>Give them</a:t>
            </a:r>
            <a:r>
              <a:rPr lang="en-US" baseline="0" dirty="0" smtClean="0"/>
              <a:t> Smarter Balance work samples and work through criteria chart. </a:t>
            </a:r>
            <a:r>
              <a:rPr lang="en-US" baseline="0" dirty="0" err="1" smtClean="0"/>
              <a:t>Sorting</a:t>
            </a:r>
            <a:r>
              <a:rPr lang="en-US" baseline="0" dirty="0" err="1" smtClean="0">
                <a:sym typeface="Wingdings"/>
              </a:rPr>
              <a:t></a:t>
            </a:r>
            <a:r>
              <a:rPr lang="en-US" baseline="0" dirty="0" err="1" smtClean="0"/>
              <a:t>Use</a:t>
            </a:r>
            <a:r>
              <a:rPr lang="en-US" baseline="0" dirty="0" smtClean="0"/>
              <a:t> </a:t>
            </a:r>
            <a:r>
              <a:rPr lang="en-US" baseline="0" dirty="0" err="1" smtClean="0"/>
              <a:t>Maddie’s</a:t>
            </a:r>
            <a:r>
              <a:rPr lang="en-US" baseline="0" dirty="0" smtClean="0"/>
              <a:t> form (revise) to do this</a:t>
            </a:r>
          </a:p>
          <a:p>
            <a:r>
              <a:rPr lang="en-US" dirty="0" smtClean="0"/>
              <a:t/>
            </a:r>
            <a:br>
              <a:rPr lang="en-US" dirty="0" smtClean="0"/>
            </a:br>
            <a:r>
              <a:rPr lang="en-US" dirty="0" smtClean="0"/>
              <a:t>We will not focus</a:t>
            </a:r>
            <a:r>
              <a:rPr lang="en-US" baseline="0" dirty="0" smtClean="0"/>
              <a:t> on # 5 but can show as an example.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10</a:t>
            </a:fld>
            <a:endParaRPr lang="en-US"/>
          </a:p>
        </p:txBody>
      </p:sp>
    </p:spTree>
    <p:extLst>
      <p:ext uri="{BB962C8B-B14F-4D97-AF65-F5344CB8AC3E}">
        <p14:creationId xmlns:p14="http://schemas.microsoft.com/office/powerpoint/2010/main" val="273352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dialogue around here?</a:t>
            </a:r>
            <a:endParaRPr lang="en-US" dirty="0"/>
          </a:p>
        </p:txBody>
      </p:sp>
      <p:sp>
        <p:nvSpPr>
          <p:cNvPr id="4" name="Slide Number Placeholder 3"/>
          <p:cNvSpPr>
            <a:spLocks noGrp="1"/>
          </p:cNvSpPr>
          <p:nvPr>
            <p:ph type="sldNum" sz="quarter" idx="10"/>
          </p:nvPr>
        </p:nvSpPr>
        <p:spPr/>
        <p:txBody>
          <a:bodyPr/>
          <a:lstStyle/>
          <a:p>
            <a:fld id="{5E9C9606-A429-224F-BC16-37006C5F5D73}" type="slidenum">
              <a:rPr lang="en-US" smtClean="0"/>
              <a:t>12</a:t>
            </a:fld>
            <a:endParaRPr lang="en-US"/>
          </a:p>
        </p:txBody>
      </p:sp>
    </p:spTree>
    <p:extLst>
      <p:ext uri="{BB962C8B-B14F-4D97-AF65-F5344CB8AC3E}">
        <p14:creationId xmlns:p14="http://schemas.microsoft.com/office/powerpoint/2010/main" val="35131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state purposes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15</a:t>
            </a:fld>
            <a:endParaRPr lang="en-US"/>
          </a:p>
        </p:txBody>
      </p:sp>
    </p:spTree>
    <p:extLst>
      <p:ext uri="{BB962C8B-B14F-4D97-AF65-F5344CB8AC3E}">
        <p14:creationId xmlns:p14="http://schemas.microsoft.com/office/powerpoint/2010/main" val="122545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adequate and low quality</a:t>
            </a:r>
            <a:endParaRPr lang="en-US" dirty="0"/>
          </a:p>
        </p:txBody>
      </p:sp>
      <p:sp>
        <p:nvSpPr>
          <p:cNvPr id="4" name="Slide Number Placeholder 3"/>
          <p:cNvSpPr>
            <a:spLocks noGrp="1"/>
          </p:cNvSpPr>
          <p:nvPr>
            <p:ph type="sldNum" sz="quarter" idx="10"/>
          </p:nvPr>
        </p:nvSpPr>
        <p:spPr/>
        <p:txBody>
          <a:bodyPr/>
          <a:lstStyle/>
          <a:p>
            <a:fld id="{71CEC1D7-86F9-7148-B8D6-4C22BA59601F}" type="slidenum">
              <a:rPr lang="en-US" smtClean="0"/>
              <a:t>17</a:t>
            </a:fld>
            <a:endParaRPr lang="en-US"/>
          </a:p>
        </p:txBody>
      </p:sp>
    </p:spTree>
    <p:extLst>
      <p:ext uri="{BB962C8B-B14F-4D97-AF65-F5344CB8AC3E}">
        <p14:creationId xmlns:p14="http://schemas.microsoft.com/office/powerpoint/2010/main" val="1467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20" name="Footer Placeholder 19"/>
          <p:cNvSpPr>
            <a:spLocks noGrp="1"/>
          </p:cNvSpPr>
          <p:nvPr>
            <p:ph type="ftr" sz="quarter" idx="11"/>
          </p:nvPr>
        </p:nvSpPr>
        <p:spPr/>
        <p:txBody>
          <a:bodyPr/>
          <a:lstStyle>
            <a:extLst/>
          </a:lstStyle>
          <a:p>
            <a:endParaRPr kumimoji="0" lang="en-US"/>
          </a:p>
        </p:txBody>
      </p:sp>
      <p:sp>
        <p:nvSpPr>
          <p:cNvPr id="10" name="Slide Number Placeholder 9"/>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2/3/15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54AB02A5-4FE5-49D9-9E24-09F23B90C450}" type="datetimeFigureOut">
              <a:rPr lang="en-US" smtClean="0"/>
              <a:t>2/3/15</a:t>
            </a:fld>
            <a:endParaRPr lang="en-U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0" lang="en-U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6294C92D-0306-4E69-9CD3-20855E849650}" type="slidenum">
              <a:rPr kumimoji="0" lang="en-US" smtClean="0"/>
              <a:t>‹#›</a:t>
            </a:fld>
            <a:endParaRPr kumimoji="0" lang="en-U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wmf"/><Relationship Id="rId10"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adelyn.williams@uconn.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1.wdp"/><Relationship Id="rId6" Type="http://schemas.openxmlformats.org/officeDocument/2006/relationships/image" Target="../media/image31.png"/><Relationship Id="rId7" Type="http://schemas.openxmlformats.org/officeDocument/2006/relationships/image" Target="../media/image32.png"/><Relationship Id="rId8" Type="http://schemas.microsoft.com/office/2007/relationships/hdphoto" Target="../media/hdphoto2.wdp"/><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2.png"/><Relationship Id="rId4" Type="http://schemas.microsoft.com/office/2007/relationships/hdphoto" Target="../media/hdphoto4.wdp"/><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microsoft.com/office/2007/relationships/hdphoto" Target="../media/hdphoto6.wdp"/><Relationship Id="rId7" Type="http://schemas.openxmlformats.org/officeDocument/2006/relationships/image" Target="../media/image54.png"/><Relationship Id="rId8" Type="http://schemas.microsoft.com/office/2007/relationships/hdphoto" Target="../media/hdphoto7.wdp"/><Relationship Id="rId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4"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9.png"/><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inyurl.com/Feb3Survey" TargetMode="External"/><Relationship Id="rId3" Type="http://schemas.openxmlformats.org/officeDocument/2006/relationships/hyperlink" Target="https://www.surveymonkey.com/s/P8NN6FW"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smtClean="0"/>
              <a:t>Welcome Back!!</a:t>
            </a:r>
            <a:endParaRPr lang="en-US" sz="4800" dirty="0"/>
          </a:p>
        </p:txBody>
      </p:sp>
      <p:sp>
        <p:nvSpPr>
          <p:cNvPr id="5" name="Subtitle 4"/>
          <p:cNvSpPr>
            <a:spLocks noGrp="1"/>
          </p:cNvSpPr>
          <p:nvPr>
            <p:ph type="subTitle" idx="1"/>
          </p:nvPr>
        </p:nvSpPr>
        <p:spPr>
          <a:xfrm>
            <a:off x="1432560" y="1850063"/>
            <a:ext cx="7406640" cy="2181015"/>
          </a:xfrm>
        </p:spPr>
        <p:txBody>
          <a:bodyPr>
            <a:normAutofit fontScale="77500" lnSpcReduction="20000"/>
          </a:bodyPr>
          <a:lstStyle/>
          <a:p>
            <a:endParaRPr lang="en-US" dirty="0" smtClean="0"/>
          </a:p>
          <a:p>
            <a:pPr>
              <a:lnSpc>
                <a:spcPct val="120000"/>
              </a:lnSpc>
            </a:pPr>
            <a:r>
              <a:rPr lang="en-US" sz="3500" dirty="0" smtClean="0">
                <a:solidFill>
                  <a:schemeClr val="accent3"/>
                </a:solidFill>
              </a:rPr>
              <a:t>Bridging Practices Among Connecticut Mathematics Educators</a:t>
            </a:r>
          </a:p>
          <a:p>
            <a:r>
              <a:rPr lang="en-US" dirty="0" smtClean="0"/>
              <a:t>Math Science Partnership Grant</a:t>
            </a:r>
          </a:p>
          <a:p>
            <a:endParaRPr lang="en-US" dirty="0"/>
          </a:p>
          <a:p>
            <a:r>
              <a:rPr lang="en-US" dirty="0" smtClean="0"/>
              <a:t>Tuesday, February 3, 2015</a:t>
            </a:r>
            <a:endParaRPr lang="en-US" dirty="0"/>
          </a:p>
        </p:txBody>
      </p:sp>
      <p:pic>
        <p:nvPicPr>
          <p:cNvPr id="6" name="Picture 5"/>
          <p:cNvPicPr>
            <a:picLocks noChangeAspect="1"/>
          </p:cNvPicPr>
          <p:nvPr/>
        </p:nvPicPr>
        <p:blipFill>
          <a:blip r:embed="rId2"/>
          <a:stretch>
            <a:fillRect/>
          </a:stretch>
        </p:blipFill>
        <p:spPr>
          <a:xfrm>
            <a:off x="5528732" y="4031078"/>
            <a:ext cx="2432755" cy="1985557"/>
          </a:xfrm>
          <a:prstGeom prst="rect">
            <a:avLst/>
          </a:prstGeom>
        </p:spPr>
      </p:pic>
    </p:spTree>
    <p:extLst>
      <p:ext uri="{BB962C8B-B14F-4D97-AF65-F5344CB8AC3E}">
        <p14:creationId xmlns:p14="http://schemas.microsoft.com/office/powerpoint/2010/main" val="18632425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88" y="416825"/>
            <a:ext cx="7176911" cy="1403508"/>
          </a:xfrm>
        </p:spPr>
        <p:txBody>
          <a:bodyPr>
            <a:normAutofit/>
          </a:bodyPr>
          <a:lstStyle/>
          <a:p>
            <a:r>
              <a:rPr lang="en-US" dirty="0" smtClean="0"/>
              <a:t>A High Quality Argument </a:t>
            </a:r>
            <a:endParaRPr lang="en-US" dirty="0"/>
          </a:p>
        </p:txBody>
      </p:sp>
      <p:sp>
        <p:nvSpPr>
          <p:cNvPr id="3" name="Content Placeholder 2"/>
          <p:cNvSpPr>
            <a:spLocks noGrp="1"/>
          </p:cNvSpPr>
          <p:nvPr>
            <p:ph idx="1"/>
          </p:nvPr>
        </p:nvSpPr>
        <p:spPr>
          <a:xfrm>
            <a:off x="1030110" y="1820333"/>
            <a:ext cx="7563557" cy="4811889"/>
          </a:xfrm>
        </p:spPr>
        <p:txBody>
          <a:bodyPr>
            <a:normAutofit fontScale="70000" lnSpcReduction="20000"/>
          </a:bodyPr>
          <a:lstStyle/>
          <a:p>
            <a:pPr marL="457200" indent="-457200">
              <a:lnSpc>
                <a:spcPct val="110000"/>
              </a:lnSpc>
              <a:buFont typeface="+mj-lt"/>
              <a:buAutoNum type="arabicPeriod"/>
            </a:pPr>
            <a:r>
              <a:rPr lang="en-US" sz="3400" dirty="0" smtClean="0"/>
              <a:t>Clearly stated </a:t>
            </a:r>
            <a:r>
              <a:rPr lang="en-US" sz="3400" b="1" dirty="0" smtClean="0"/>
              <a:t>Claim</a:t>
            </a:r>
          </a:p>
          <a:p>
            <a:pPr marL="457200" indent="-457200">
              <a:lnSpc>
                <a:spcPct val="110000"/>
              </a:lnSpc>
              <a:buFont typeface="+mj-lt"/>
              <a:buAutoNum type="arabicPeriod"/>
            </a:pPr>
            <a:r>
              <a:rPr lang="en-US" sz="3400" dirty="0"/>
              <a:t>Sufficient</a:t>
            </a:r>
            <a:r>
              <a:rPr lang="en-US" sz="3400" dirty="0" smtClean="0"/>
              <a:t>/necessary </a:t>
            </a:r>
            <a:r>
              <a:rPr lang="en-US" sz="3400" b="1" dirty="0"/>
              <a:t>Evidence</a:t>
            </a:r>
            <a:r>
              <a:rPr lang="en-US" sz="3400" dirty="0"/>
              <a:t> to support </a:t>
            </a:r>
            <a:r>
              <a:rPr lang="en-US" sz="3400" dirty="0" smtClean="0"/>
              <a:t>Claim</a:t>
            </a:r>
          </a:p>
          <a:p>
            <a:pPr marL="274320" lvl="1" indent="0">
              <a:lnSpc>
                <a:spcPct val="110000"/>
              </a:lnSpc>
              <a:buNone/>
            </a:pPr>
            <a:r>
              <a:rPr lang="en-US" dirty="0" smtClean="0"/>
              <a:t>	uses </a:t>
            </a:r>
            <a:r>
              <a:rPr lang="en-US" b="1" dirty="0"/>
              <a:t>representations</a:t>
            </a:r>
            <a:r>
              <a:rPr lang="en-US" dirty="0"/>
              <a:t> (words, symbols, graphs, tables, </a:t>
            </a:r>
            <a:r>
              <a:rPr lang="en-US" dirty="0" smtClean="0"/>
              <a:t>	pictures</a:t>
            </a:r>
            <a:r>
              <a:rPr lang="en-US" dirty="0"/>
              <a:t>, etc.) that help convey ideas; the representations </a:t>
            </a:r>
            <a:r>
              <a:rPr lang="en-US" dirty="0" smtClean="0"/>
              <a:t>	used </a:t>
            </a:r>
            <a:r>
              <a:rPr lang="en-US" dirty="0"/>
              <a:t>are those the class knows or is able to understand  </a:t>
            </a:r>
            <a:endParaRPr lang="en-US" b="1" dirty="0"/>
          </a:p>
          <a:p>
            <a:pPr marL="457200" indent="-457200">
              <a:lnSpc>
                <a:spcPct val="110000"/>
              </a:lnSpc>
              <a:buFont typeface="+mj-lt"/>
              <a:buAutoNum type="arabicPeriod"/>
            </a:pPr>
            <a:r>
              <a:rPr lang="en-US" sz="3400" dirty="0" smtClean="0"/>
              <a:t>Sufficient/necessary </a:t>
            </a:r>
            <a:r>
              <a:rPr lang="en-US" sz="3400" b="1" dirty="0" smtClean="0"/>
              <a:t>Warrants</a:t>
            </a:r>
            <a:r>
              <a:rPr lang="en-US" sz="3400" dirty="0" smtClean="0"/>
              <a:t> to link Evidence to Claims</a:t>
            </a:r>
          </a:p>
          <a:p>
            <a:pPr marL="274320" lvl="1" indent="0">
              <a:lnSpc>
                <a:spcPct val="110000"/>
              </a:lnSpc>
              <a:buNone/>
            </a:pPr>
            <a:r>
              <a:rPr lang="en-US" dirty="0" smtClean="0"/>
              <a:t>	uses </a:t>
            </a:r>
            <a:r>
              <a:rPr lang="en-US" b="1" dirty="0"/>
              <a:t>previously established ideas and facts</a:t>
            </a:r>
            <a:r>
              <a:rPr lang="en-US" dirty="0"/>
              <a:t>, including </a:t>
            </a:r>
            <a:r>
              <a:rPr lang="en-US" dirty="0" smtClean="0"/>
              <a:t>	definitions, theorems, known formulas</a:t>
            </a:r>
            <a:endParaRPr lang="en-US" b="1" dirty="0" smtClean="0"/>
          </a:p>
          <a:p>
            <a:pPr marL="457200" indent="-457200">
              <a:lnSpc>
                <a:spcPct val="110000"/>
              </a:lnSpc>
              <a:buFont typeface="+mj-lt"/>
              <a:buAutoNum type="arabicPeriod"/>
            </a:pPr>
            <a:r>
              <a:rPr lang="en-US" sz="3400" b="1" dirty="0" smtClean="0"/>
              <a:t>Appropriate precision </a:t>
            </a:r>
            <a:r>
              <a:rPr lang="en-US" sz="3400" dirty="0" smtClean="0"/>
              <a:t>with language and computation </a:t>
            </a:r>
            <a:endParaRPr lang="en-US" sz="3400" b="1" dirty="0" smtClean="0"/>
          </a:p>
          <a:p>
            <a:pPr marL="457200" indent="-457200">
              <a:lnSpc>
                <a:spcPct val="110000"/>
              </a:lnSpc>
              <a:buFont typeface="+mj-lt"/>
              <a:buAutoNum type="arabicPeriod"/>
            </a:pPr>
            <a:r>
              <a:rPr lang="en-US" sz="3400" b="1" dirty="0" smtClean="0"/>
              <a:t>Viable approach </a:t>
            </a:r>
            <a:r>
              <a:rPr lang="en-US" sz="3400" dirty="0" smtClean="0"/>
              <a:t>to making the argument (form </a:t>
            </a:r>
            <a:r>
              <a:rPr lang="en-US" sz="3400" dirty="0"/>
              <a:t>of </a:t>
            </a:r>
            <a:r>
              <a:rPr lang="en-US" sz="3400" dirty="0" smtClean="0"/>
              <a:t>reasoning)</a:t>
            </a:r>
            <a:endParaRPr lang="en-US" sz="3400" b="1" dirty="0"/>
          </a:p>
        </p:txBody>
      </p:sp>
    </p:spTree>
    <p:extLst>
      <p:ext uri="{BB962C8B-B14F-4D97-AF65-F5344CB8AC3E}">
        <p14:creationId xmlns:p14="http://schemas.microsoft.com/office/powerpoint/2010/main" val="21788197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“good”?</a:t>
            </a:r>
            <a:endParaRPr lang="en-US" dirty="0"/>
          </a:p>
        </p:txBody>
      </p:sp>
    </p:spTree>
    <p:extLst>
      <p:ext uri="{BB962C8B-B14F-4D97-AF65-F5344CB8AC3E}">
        <p14:creationId xmlns:p14="http://schemas.microsoft.com/office/powerpoint/2010/main" val="13275914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Giving Good Directions</a:t>
            </a:r>
            <a:endParaRPr lang="en-US" dirty="0"/>
          </a:p>
        </p:txBody>
      </p:sp>
      <p:pic>
        <p:nvPicPr>
          <p:cNvPr id="5" name="Picture 4"/>
          <p:cNvPicPr>
            <a:picLocks noChangeAspect="1"/>
          </p:cNvPicPr>
          <p:nvPr/>
        </p:nvPicPr>
        <p:blipFill>
          <a:blip r:embed="rId3"/>
          <a:stretch>
            <a:fillRect/>
          </a:stretch>
        </p:blipFill>
        <p:spPr>
          <a:xfrm>
            <a:off x="3090333" y="1447800"/>
            <a:ext cx="4360213" cy="2902656"/>
          </a:xfrm>
          <a:prstGeom prst="rect">
            <a:avLst/>
          </a:prstGeom>
        </p:spPr>
      </p:pic>
      <p:pic>
        <p:nvPicPr>
          <p:cNvPr id="7" name="Picture 6"/>
          <p:cNvPicPr>
            <a:picLocks noChangeAspect="1"/>
          </p:cNvPicPr>
          <p:nvPr/>
        </p:nvPicPr>
        <p:blipFill>
          <a:blip r:embed="rId4"/>
          <a:stretch>
            <a:fillRect/>
          </a:stretch>
        </p:blipFill>
        <p:spPr>
          <a:xfrm>
            <a:off x="3605389" y="4790723"/>
            <a:ext cx="1905000" cy="1397000"/>
          </a:xfrm>
          <a:prstGeom prst="rect">
            <a:avLst/>
          </a:prstGeom>
        </p:spPr>
      </p:pic>
      <p:pic>
        <p:nvPicPr>
          <p:cNvPr id="8" name="Picture 7"/>
          <p:cNvPicPr>
            <a:picLocks noChangeAspect="1"/>
          </p:cNvPicPr>
          <p:nvPr/>
        </p:nvPicPr>
        <p:blipFill>
          <a:blip r:embed="rId5"/>
          <a:stretch>
            <a:fillRect/>
          </a:stretch>
        </p:blipFill>
        <p:spPr>
          <a:xfrm>
            <a:off x="1672166" y="2449689"/>
            <a:ext cx="1143000" cy="1409700"/>
          </a:xfrm>
          <a:prstGeom prst="rect">
            <a:avLst/>
          </a:prstGeom>
        </p:spPr>
      </p:pic>
    </p:spTree>
    <p:extLst>
      <p:ext uri="{BB962C8B-B14F-4D97-AF65-F5344CB8AC3E}">
        <p14:creationId xmlns:p14="http://schemas.microsoft.com/office/powerpoint/2010/main" val="26765934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Audience and Community </a:t>
            </a:r>
            <a:r>
              <a:rPr lang="en-US" dirty="0" smtClean="0"/>
              <a:t>Matter!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21936" y="4193170"/>
            <a:ext cx="2369906" cy="2055230"/>
          </a:xfrm>
          <a:prstGeom prst="rect">
            <a:avLst/>
          </a:prstGeom>
        </p:spPr>
      </p:pic>
    </p:spTree>
    <p:extLst>
      <p:ext uri="{BB962C8B-B14F-4D97-AF65-F5344CB8AC3E}">
        <p14:creationId xmlns:p14="http://schemas.microsoft.com/office/powerpoint/2010/main" val="11058841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7007" y="365478"/>
            <a:ext cx="2743200" cy="1402644"/>
          </a:xfrm>
        </p:spPr>
        <p:txBody>
          <a:bodyPr/>
          <a:lstStyle/>
          <a:p>
            <a:r>
              <a:rPr lang="en-US" sz="3200" dirty="0"/>
              <a:t/>
            </a:r>
            <a:br>
              <a:rPr lang="en-US" sz="3200" dirty="0"/>
            </a:br>
            <a:r>
              <a:rPr lang="en-US" sz="3200" dirty="0" smtClean="0"/>
              <a:t>Problem Solving Time!</a:t>
            </a:r>
            <a:endParaRPr lang="en-US" sz="3200" dirty="0"/>
          </a:p>
        </p:txBody>
      </p:sp>
      <p:sp>
        <p:nvSpPr>
          <p:cNvPr id="6" name="Text Placeholder 5"/>
          <p:cNvSpPr>
            <a:spLocks noGrp="1"/>
          </p:cNvSpPr>
          <p:nvPr>
            <p:ph type="body" sz="half" idx="2"/>
          </p:nvPr>
        </p:nvSpPr>
        <p:spPr/>
        <p:txBody>
          <a:bodyPr/>
          <a:lstStyle/>
          <a:p>
            <a:endParaRPr lang="en-US" dirty="0"/>
          </a:p>
        </p:txBody>
      </p:sp>
      <p:pic>
        <p:nvPicPr>
          <p:cNvPr id="10" name="Picture Placeholder 9"/>
          <p:cNvPicPr>
            <a:picLocks noGrp="1" noChangeAspect="1"/>
          </p:cNvPicPr>
          <p:nvPr>
            <p:ph type="pic" idx="1"/>
          </p:nvPr>
        </p:nvPicPr>
        <p:blipFill>
          <a:blip r:embed="rId2"/>
          <a:srcRect t="-7409" b="-7409"/>
          <a:stretch>
            <a:fillRect/>
          </a:stretch>
        </p:blipFill>
        <p:spPr>
          <a:prstGeom prst="rect">
            <a:avLst/>
          </a:prstGeom>
        </p:spPr>
      </p:pic>
      <p:pic>
        <p:nvPicPr>
          <p:cNvPr id="11" name="Picture 10"/>
          <p:cNvPicPr>
            <a:picLocks noChangeAspect="1"/>
          </p:cNvPicPr>
          <p:nvPr/>
        </p:nvPicPr>
        <p:blipFill>
          <a:blip r:embed="rId3"/>
          <a:stretch>
            <a:fillRect/>
          </a:stretch>
        </p:blipFill>
        <p:spPr>
          <a:xfrm>
            <a:off x="6577690" y="4657534"/>
            <a:ext cx="2369906" cy="2055230"/>
          </a:xfrm>
          <a:prstGeom prst="rect">
            <a:avLst/>
          </a:prstGeom>
        </p:spPr>
      </p:pic>
      <p:sp>
        <p:nvSpPr>
          <p:cNvPr id="7" name="Title 3"/>
          <p:cNvSpPr txBox="1">
            <a:spLocks/>
          </p:cNvSpPr>
          <p:nvPr/>
        </p:nvSpPr>
        <p:spPr>
          <a:xfrm>
            <a:off x="5799407" y="2761545"/>
            <a:ext cx="2743200" cy="1402644"/>
          </a:xfrm>
          <a:prstGeom prst="rect">
            <a:avLst/>
          </a:prstGeom>
          <a:ln w="38100" cmpd="dbl">
            <a:solidFill>
              <a:schemeClr val="tx1"/>
            </a:solidFill>
          </a:ln>
        </p:spPr>
        <p:txBody>
          <a:bodyPr anchor="ctr">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r>
              <a:rPr lang="en-US" sz="2400" i="1" dirty="0" smtClean="0"/>
              <a:t>Coaches – Please head to Room 101 </a:t>
            </a:r>
            <a:endParaRPr lang="en-US" sz="2400" i="1" dirty="0"/>
          </a:p>
        </p:txBody>
      </p:sp>
    </p:spTree>
    <p:extLst>
      <p:ext uri="{BB962C8B-B14F-4D97-AF65-F5344CB8AC3E}">
        <p14:creationId xmlns:p14="http://schemas.microsoft.com/office/powerpoint/2010/main" val="11034550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32571"/>
            <a:ext cx="7543800" cy="1676400"/>
          </a:xfrm>
        </p:spPr>
        <p:txBody>
          <a:bodyPr/>
          <a:lstStyle/>
          <a:p>
            <a:r>
              <a:rPr lang="en-US" dirty="0" smtClean="0"/>
              <a:t>Problem Solving Fun!</a:t>
            </a:r>
            <a:endParaRPr lang="en-US" dirty="0"/>
          </a:p>
        </p:txBody>
      </p:sp>
      <p:sp>
        <p:nvSpPr>
          <p:cNvPr id="5" name="Text Placeholder 4"/>
          <p:cNvSpPr>
            <a:spLocks noGrp="1"/>
          </p:cNvSpPr>
          <p:nvPr>
            <p:ph type="body" idx="1"/>
          </p:nvPr>
        </p:nvSpPr>
        <p:spPr>
          <a:xfrm>
            <a:off x="550333" y="4346222"/>
            <a:ext cx="8195372" cy="914400"/>
          </a:xfrm>
        </p:spPr>
        <p:txBody>
          <a:bodyPr>
            <a:noAutofit/>
          </a:bodyPr>
          <a:lstStyle/>
          <a:p>
            <a:r>
              <a:rPr lang="en-US" sz="2200" i="1" dirty="0" smtClean="0"/>
              <a:t>From Mathematics Assessment Resource Site (MARS)</a:t>
            </a:r>
          </a:p>
          <a:p>
            <a:r>
              <a:rPr lang="en-US" sz="2200" dirty="0" err="1" smtClean="0"/>
              <a:t>map.mathshell.org</a:t>
            </a:r>
            <a:endParaRPr lang="en-US" sz="2200" dirty="0" smtClean="0"/>
          </a:p>
          <a:p>
            <a:r>
              <a:rPr lang="en-US" sz="2200" i="1" dirty="0" smtClean="0"/>
              <a:t>Used also for </a:t>
            </a:r>
            <a:r>
              <a:rPr lang="en-US" sz="2200" i="1" dirty="0" err="1" smtClean="0"/>
              <a:t>insidemathematics.org</a:t>
            </a:r>
            <a:r>
              <a:rPr lang="en-US" sz="2200" i="1" dirty="0" smtClean="0"/>
              <a:t> </a:t>
            </a:r>
            <a:endParaRPr lang="en-US" sz="2200" i="1" dirty="0"/>
          </a:p>
        </p:txBody>
      </p:sp>
      <p:pic>
        <p:nvPicPr>
          <p:cNvPr id="6" name="Picture 5"/>
          <p:cNvPicPr>
            <a:picLocks noChangeAspect="1"/>
          </p:cNvPicPr>
          <p:nvPr/>
        </p:nvPicPr>
        <p:blipFill>
          <a:blip r:embed="rId3"/>
          <a:stretch>
            <a:fillRect/>
          </a:stretch>
        </p:blipFill>
        <p:spPr>
          <a:xfrm>
            <a:off x="5796844" y="2372078"/>
            <a:ext cx="1498600" cy="1447800"/>
          </a:xfrm>
          <a:prstGeom prst="rect">
            <a:avLst/>
          </a:prstGeom>
        </p:spPr>
      </p:pic>
      <p:pic>
        <p:nvPicPr>
          <p:cNvPr id="7" name="Picture 6"/>
          <p:cNvPicPr>
            <a:picLocks noChangeAspect="1"/>
          </p:cNvPicPr>
          <p:nvPr/>
        </p:nvPicPr>
        <p:blipFill>
          <a:blip r:embed="rId4"/>
          <a:stretch>
            <a:fillRect/>
          </a:stretch>
        </p:blipFill>
        <p:spPr>
          <a:xfrm>
            <a:off x="2311186" y="2070100"/>
            <a:ext cx="1765300" cy="1270000"/>
          </a:xfrm>
          <a:prstGeom prst="rect">
            <a:avLst/>
          </a:prstGeom>
        </p:spPr>
      </p:pic>
    </p:spTree>
    <p:extLst>
      <p:ext uri="{BB962C8B-B14F-4D97-AF65-F5344CB8AC3E}">
        <p14:creationId xmlns:p14="http://schemas.microsoft.com/office/powerpoint/2010/main" val="11055886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Purposes!</a:t>
            </a:r>
            <a:endParaRPr lang="en-US" dirty="0"/>
          </a:p>
        </p:txBody>
      </p:sp>
      <p:sp>
        <p:nvSpPr>
          <p:cNvPr id="5" name="Content Placeholder 4"/>
          <p:cNvSpPr>
            <a:spLocks noGrp="1"/>
          </p:cNvSpPr>
          <p:nvPr>
            <p:ph idx="1"/>
          </p:nvPr>
        </p:nvSpPr>
        <p:spPr>
          <a:xfrm>
            <a:off x="1435608" y="1447799"/>
            <a:ext cx="7498080" cy="5198533"/>
          </a:xfrm>
        </p:spPr>
        <p:txBody>
          <a:bodyPr>
            <a:normAutofit fontScale="92500"/>
          </a:bodyPr>
          <a:lstStyle/>
          <a:p>
            <a:r>
              <a:rPr lang="en-US" dirty="0" smtClean="0"/>
              <a:t>To have fun</a:t>
            </a:r>
          </a:p>
          <a:p>
            <a:r>
              <a:rPr lang="en-US" dirty="0" smtClean="0"/>
              <a:t>To get “in tune” with others- generate shared understanding</a:t>
            </a:r>
          </a:p>
          <a:p>
            <a:pPr lvl="1"/>
            <a:r>
              <a:rPr lang="en-US" dirty="0"/>
              <a:t>W</a:t>
            </a:r>
            <a:r>
              <a:rPr lang="en-US" dirty="0" smtClean="0"/>
              <a:t>hat do I consider high quality? What do they consider high quality? What kinds of things are we each prioritizing? What might I not be considering? </a:t>
            </a:r>
          </a:p>
          <a:p>
            <a:r>
              <a:rPr lang="en-US" dirty="0" smtClean="0"/>
              <a:t>Set up further discussions about the qualities and characteristics of high quality arguments </a:t>
            </a:r>
          </a:p>
          <a:p>
            <a:r>
              <a:rPr lang="en-US" dirty="0" smtClean="0"/>
              <a:t>Potentially - model an exercise you can do with your colleagues</a:t>
            </a:r>
            <a:endParaRPr lang="en-US" dirty="0"/>
          </a:p>
        </p:txBody>
      </p:sp>
    </p:spTree>
    <p:extLst>
      <p:ext uri="{BB962C8B-B14F-4D97-AF65-F5344CB8AC3E}">
        <p14:creationId xmlns:p14="http://schemas.microsoft.com/office/powerpoint/2010/main" val="17779876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4222" y="23814"/>
            <a:ext cx="5352291" cy="1201834"/>
          </a:xfrm>
        </p:spPr>
        <p:txBody>
          <a:bodyPr>
            <a:normAutofit/>
          </a:bodyPr>
          <a:lstStyle/>
          <a:p>
            <a:r>
              <a:rPr lang="en-US" dirty="0" smtClean="0"/>
              <a:t>Leapfrog Fractions</a:t>
            </a:r>
            <a:endParaRPr lang="en-US" dirty="0"/>
          </a:p>
        </p:txBody>
      </p:sp>
      <p:pic>
        <p:nvPicPr>
          <p:cNvPr id="7" name="Content Placeholder 6"/>
          <p:cNvPicPr>
            <a:picLocks noGrp="1" noChangeAspect="1"/>
          </p:cNvPicPr>
          <p:nvPr>
            <p:ph sz="half" idx="1"/>
          </p:nvPr>
        </p:nvPicPr>
        <p:blipFill>
          <a:blip r:embed="rId3"/>
          <a:srcRect t="489" b="489"/>
          <a:stretch>
            <a:fillRect/>
          </a:stretch>
        </p:blipFill>
        <p:spPr>
          <a:xfrm>
            <a:off x="-1" y="1183384"/>
            <a:ext cx="4063313" cy="5180725"/>
          </a:xfrm>
        </p:spPr>
      </p:pic>
      <p:pic>
        <p:nvPicPr>
          <p:cNvPr id="8" name="Content Placeholder 7"/>
          <p:cNvPicPr>
            <a:picLocks noGrp="1" noChangeAspect="1"/>
          </p:cNvPicPr>
          <p:nvPr>
            <p:ph sz="half" idx="2"/>
          </p:nvPr>
        </p:nvPicPr>
        <p:blipFill rotWithShape="1">
          <a:blip r:embed="rId4"/>
          <a:srcRect t="-1367" b="57830"/>
          <a:stretch/>
        </p:blipFill>
        <p:spPr>
          <a:xfrm>
            <a:off x="4063313" y="1467557"/>
            <a:ext cx="4967797" cy="1326444"/>
          </a:xfrm>
        </p:spPr>
      </p:pic>
      <p:pic>
        <p:nvPicPr>
          <p:cNvPr id="9" name="Picture 8"/>
          <p:cNvPicPr>
            <a:picLocks noChangeAspect="1"/>
          </p:cNvPicPr>
          <p:nvPr/>
        </p:nvPicPr>
        <p:blipFill>
          <a:blip r:embed="rId5"/>
          <a:stretch>
            <a:fillRect/>
          </a:stretch>
        </p:blipFill>
        <p:spPr>
          <a:xfrm>
            <a:off x="7456726" y="1016926"/>
            <a:ext cx="1305236" cy="1260991"/>
          </a:xfrm>
          <a:prstGeom prst="rect">
            <a:avLst/>
          </a:prstGeom>
        </p:spPr>
      </p:pic>
      <p:sp>
        <p:nvSpPr>
          <p:cNvPr id="10" name="TextBox 9"/>
          <p:cNvSpPr txBox="1"/>
          <p:nvPr/>
        </p:nvSpPr>
        <p:spPr>
          <a:xfrm>
            <a:off x="4196875" y="3728753"/>
            <a:ext cx="4283903" cy="461665"/>
          </a:xfrm>
          <a:prstGeom prst="rect">
            <a:avLst/>
          </a:prstGeom>
          <a:noFill/>
          <a:ln>
            <a:solidFill>
              <a:srgbClr val="1F497D"/>
            </a:solidFill>
          </a:ln>
        </p:spPr>
        <p:txBody>
          <a:bodyPr wrap="square" rtlCol="0">
            <a:spAutoFit/>
          </a:bodyPr>
          <a:lstStyle/>
          <a:p>
            <a:r>
              <a:rPr lang="en-US" sz="2400" b="1" dirty="0" smtClean="0"/>
              <a:t>Solve it! </a:t>
            </a:r>
            <a:r>
              <a:rPr lang="en-US" sz="2200" dirty="0" smtClean="0"/>
              <a:t>(2 frogs from question 1)</a:t>
            </a:r>
            <a:endParaRPr lang="en-US" sz="2200" b="1" dirty="0" smtClean="0"/>
          </a:p>
        </p:txBody>
      </p:sp>
      <p:sp>
        <p:nvSpPr>
          <p:cNvPr id="12" name="Rectangle 11"/>
          <p:cNvSpPr/>
          <p:nvPr/>
        </p:nvSpPr>
        <p:spPr>
          <a:xfrm>
            <a:off x="4196875" y="5555059"/>
            <a:ext cx="4129103" cy="830997"/>
          </a:xfrm>
          <a:prstGeom prst="rect">
            <a:avLst/>
          </a:prstGeom>
          <a:ln>
            <a:solidFill>
              <a:srgbClr val="1F497D"/>
            </a:solidFill>
          </a:ln>
        </p:spPr>
        <p:txBody>
          <a:bodyPr wrap="square">
            <a:spAutoFit/>
          </a:bodyPr>
          <a:lstStyle/>
          <a:p>
            <a:r>
              <a:rPr lang="en-US" sz="2400" dirty="0"/>
              <a:t>Revise your solution – how could you strengthen it?</a:t>
            </a:r>
          </a:p>
        </p:txBody>
      </p:sp>
      <p:sp>
        <p:nvSpPr>
          <p:cNvPr id="13" name="TextBox 12"/>
          <p:cNvSpPr txBox="1"/>
          <p:nvPr/>
        </p:nvSpPr>
        <p:spPr>
          <a:xfrm>
            <a:off x="4591987" y="2602472"/>
            <a:ext cx="2210553" cy="353943"/>
          </a:xfrm>
          <a:prstGeom prst="rect">
            <a:avLst/>
          </a:prstGeom>
          <a:noFill/>
        </p:spPr>
        <p:txBody>
          <a:bodyPr wrap="square" rtlCol="0">
            <a:spAutoFit/>
          </a:bodyPr>
          <a:lstStyle/>
          <a:p>
            <a:r>
              <a:rPr lang="en-US" sz="1700" dirty="0" smtClean="0"/>
              <a:t>… know you are right.</a:t>
            </a:r>
            <a:endParaRPr lang="en-US" sz="1700" dirty="0"/>
          </a:p>
        </p:txBody>
      </p:sp>
      <p:cxnSp>
        <p:nvCxnSpPr>
          <p:cNvPr id="15" name="Straight Connector 14"/>
          <p:cNvCxnSpPr/>
          <p:nvPr/>
        </p:nvCxnSpPr>
        <p:spPr>
          <a:xfrm>
            <a:off x="5277557" y="2602472"/>
            <a:ext cx="7916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196875" y="4474010"/>
            <a:ext cx="4129103" cy="769441"/>
          </a:xfrm>
          <a:prstGeom prst="rect">
            <a:avLst/>
          </a:prstGeom>
          <a:noFill/>
          <a:ln>
            <a:solidFill>
              <a:schemeClr val="accent4">
                <a:lumMod val="75000"/>
              </a:schemeClr>
            </a:solidFill>
          </a:ln>
        </p:spPr>
        <p:txBody>
          <a:bodyPr wrap="square" rtlCol="0">
            <a:spAutoFit/>
          </a:bodyPr>
          <a:lstStyle/>
          <a:p>
            <a:r>
              <a:rPr lang="en-US" sz="2200" b="1" dirty="0" smtClean="0"/>
              <a:t>Think</a:t>
            </a:r>
            <a:r>
              <a:rPr lang="en-US" sz="2200" b="1" dirty="0"/>
              <a:t> </a:t>
            </a:r>
            <a:r>
              <a:rPr lang="en-US" sz="2200" b="1" dirty="0" smtClean="0"/>
              <a:t>– Pair – Share</a:t>
            </a:r>
            <a:endParaRPr lang="en-US" sz="2200" b="1" dirty="0"/>
          </a:p>
          <a:p>
            <a:r>
              <a:rPr lang="en-US" sz="2200" i="1" dirty="0"/>
              <a:t>I understand your argument is…</a:t>
            </a:r>
            <a:r>
              <a:rPr lang="en-US" i="1" dirty="0"/>
              <a:t> </a:t>
            </a:r>
          </a:p>
        </p:txBody>
      </p:sp>
    </p:spTree>
    <p:extLst>
      <p:ext uri="{BB962C8B-B14F-4D97-AF65-F5344CB8AC3E}">
        <p14:creationId xmlns:p14="http://schemas.microsoft.com/office/powerpoint/2010/main" val="1299917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Ideas of the Task</a:t>
            </a:r>
            <a:endParaRPr lang="en-US" dirty="0"/>
          </a:p>
        </p:txBody>
      </p:sp>
      <p:sp>
        <p:nvSpPr>
          <p:cNvPr id="3" name="Content Placeholder 2"/>
          <p:cNvSpPr>
            <a:spLocks noGrp="1"/>
          </p:cNvSpPr>
          <p:nvPr>
            <p:ph sz="half" idx="1"/>
          </p:nvPr>
        </p:nvSpPr>
        <p:spPr/>
        <p:txBody>
          <a:bodyPr/>
          <a:lstStyle/>
          <a:p>
            <a:r>
              <a:rPr lang="en-US" dirty="0" smtClean="0"/>
              <a:t>Equivalent fractions</a:t>
            </a:r>
          </a:p>
          <a:p>
            <a:r>
              <a:rPr lang="en-US" dirty="0" smtClean="0"/>
              <a:t>Combining to a whole</a:t>
            </a:r>
          </a:p>
        </p:txBody>
      </p:sp>
      <p:sp>
        <p:nvSpPr>
          <p:cNvPr id="4" name="Content Placeholder 3"/>
          <p:cNvSpPr>
            <a:spLocks noGrp="1"/>
          </p:cNvSpPr>
          <p:nvPr>
            <p:ph sz="half" idx="2"/>
          </p:nvPr>
        </p:nvSpPr>
        <p:spPr/>
        <p:txBody>
          <a:bodyPr/>
          <a:lstStyle/>
          <a:p>
            <a:r>
              <a:rPr lang="en-US" dirty="0" smtClean="0"/>
              <a:t>Constructing a viable argument</a:t>
            </a:r>
          </a:p>
        </p:txBody>
      </p:sp>
    </p:spTree>
    <p:extLst>
      <p:ext uri="{BB962C8B-B14F-4D97-AF65-F5344CB8AC3E}">
        <p14:creationId xmlns:p14="http://schemas.microsoft.com/office/powerpoint/2010/main" val="2670917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290512"/>
            <a:ext cx="8823970" cy="1699155"/>
          </a:xfrm>
        </p:spPr>
        <p:txBody>
          <a:bodyPr>
            <a:normAutofit/>
          </a:bodyPr>
          <a:lstStyle/>
          <a:p>
            <a:r>
              <a:rPr lang="en-US" dirty="0" err="1" smtClean="0"/>
              <a:t>LeapFrog</a:t>
            </a:r>
            <a:r>
              <a:rPr lang="en-US" dirty="0" smtClean="0"/>
              <a:t> Task </a:t>
            </a:r>
            <a:br>
              <a:rPr lang="en-US" dirty="0" smtClean="0"/>
            </a:br>
            <a:r>
              <a:rPr lang="en-US" dirty="0"/>
              <a:t>	</a:t>
            </a:r>
            <a:r>
              <a:rPr lang="en-US" dirty="0" smtClean="0"/>
              <a:t>		Student Work </a:t>
            </a:r>
            <a:endParaRPr lang="en-US" dirty="0"/>
          </a:p>
        </p:txBody>
      </p:sp>
      <p:sp>
        <p:nvSpPr>
          <p:cNvPr id="5" name="Text Placeholder 5"/>
          <p:cNvSpPr>
            <a:spLocks noGrp="1"/>
          </p:cNvSpPr>
          <p:nvPr>
            <p:ph type="body" sz="quarter" idx="4294967295"/>
          </p:nvPr>
        </p:nvSpPr>
        <p:spPr>
          <a:xfrm>
            <a:off x="274321" y="3277501"/>
            <a:ext cx="4023360" cy="640080"/>
          </a:xfrm>
          <a:prstGeom prst="rect">
            <a:avLst/>
          </a:prstGeom>
        </p:spPr>
        <p:txBody>
          <a:bodyPr/>
          <a:lstStyle/>
          <a:p>
            <a:r>
              <a:rPr lang="en-US" dirty="0" smtClean="0"/>
              <a:t>Roles</a:t>
            </a:r>
            <a:endParaRPr lang="en-US" dirty="0"/>
          </a:p>
        </p:txBody>
      </p:sp>
      <p:sp>
        <p:nvSpPr>
          <p:cNvPr id="6" name="Content Placeholder 6"/>
          <p:cNvSpPr txBox="1">
            <a:spLocks/>
          </p:cNvSpPr>
          <p:nvPr/>
        </p:nvSpPr>
        <p:spPr>
          <a:xfrm>
            <a:off x="2410200" y="3475056"/>
            <a:ext cx="6141133" cy="304804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000" b="1" dirty="0" smtClean="0"/>
              <a:t>The Handler </a:t>
            </a:r>
            <a:r>
              <a:rPr lang="en-US" sz="2000" dirty="0" smtClean="0"/>
              <a:t>– </a:t>
            </a:r>
            <a:r>
              <a:rPr lang="en-US" sz="2000" i="1" dirty="0" smtClean="0"/>
              <a:t>places work samples in agreed-upon pile </a:t>
            </a:r>
          </a:p>
          <a:p>
            <a:r>
              <a:rPr lang="en-US" sz="2000" b="1" dirty="0" smtClean="0"/>
              <a:t>Facilitator</a:t>
            </a:r>
            <a:r>
              <a:rPr lang="en-US" sz="2000" dirty="0" smtClean="0"/>
              <a:t> – </a:t>
            </a:r>
            <a:r>
              <a:rPr lang="en-US" sz="2000" i="1" dirty="0" smtClean="0"/>
              <a:t>ensures space is made for all to contribute; supports finding consensus </a:t>
            </a:r>
            <a:endParaRPr lang="en-US" sz="2000" dirty="0" smtClean="0"/>
          </a:p>
          <a:p>
            <a:r>
              <a:rPr lang="en-US" sz="2000" b="1" dirty="0" smtClean="0"/>
              <a:t>Time Keeper </a:t>
            </a:r>
            <a:r>
              <a:rPr lang="en-US" sz="2000" dirty="0" smtClean="0"/>
              <a:t>– </a:t>
            </a:r>
            <a:r>
              <a:rPr lang="en-US" sz="2000" i="1" dirty="0" smtClean="0"/>
              <a:t>keeps time and ensures group doesn’t exceed time limits. Can prompt movement to next sample even if full time is not used.</a:t>
            </a:r>
          </a:p>
          <a:p>
            <a:r>
              <a:rPr lang="en-US" sz="2000" dirty="0" smtClean="0"/>
              <a:t>(</a:t>
            </a:r>
            <a:r>
              <a:rPr lang="en-US" sz="2000" b="1" dirty="0" smtClean="0"/>
              <a:t>All– </a:t>
            </a:r>
            <a:r>
              <a:rPr lang="en-US" sz="2000" i="1" dirty="0" smtClean="0"/>
              <a:t>share ideas and keep notes on own set of work samples</a:t>
            </a:r>
            <a:r>
              <a:rPr lang="en-US" sz="2000" dirty="0" smtClean="0"/>
              <a:t>)</a:t>
            </a:r>
            <a:endParaRPr lang="en-US" sz="2000" b="1" dirty="0"/>
          </a:p>
        </p:txBody>
      </p:sp>
      <p:sp>
        <p:nvSpPr>
          <p:cNvPr id="7" name="Rectangle 6"/>
          <p:cNvSpPr/>
          <p:nvPr/>
        </p:nvSpPr>
        <p:spPr>
          <a:xfrm>
            <a:off x="1058334" y="1650999"/>
            <a:ext cx="6858000" cy="1446550"/>
          </a:xfrm>
          <a:prstGeom prst="rect">
            <a:avLst/>
          </a:prstGeom>
        </p:spPr>
        <p:txBody>
          <a:bodyPr wrap="square">
            <a:spAutoFit/>
          </a:bodyPr>
          <a:lstStyle/>
          <a:p>
            <a:r>
              <a:rPr lang="en-US" sz="2200" dirty="0"/>
              <a:t>Work samples are from 4</a:t>
            </a:r>
            <a:r>
              <a:rPr lang="en-US" sz="2200" baseline="30000" dirty="0"/>
              <a:t>th</a:t>
            </a:r>
            <a:r>
              <a:rPr lang="en-US" sz="2200" dirty="0"/>
              <a:t> graders; MARS site</a:t>
            </a:r>
          </a:p>
          <a:p>
            <a:r>
              <a:rPr lang="en-US" sz="2200" i="1" dirty="0"/>
              <a:t>We are asking you to judge the responses as </a:t>
            </a:r>
            <a:r>
              <a:rPr lang="en-US" sz="2200" i="1" u="sng" dirty="0"/>
              <a:t>arguments</a:t>
            </a:r>
            <a:r>
              <a:rPr lang="en-US" sz="2200" i="1" dirty="0"/>
              <a:t> for problem #2 only. “Show how you know.” Did the student show the claim was true? </a:t>
            </a:r>
            <a:endParaRPr lang="en-US" sz="2200" dirty="0"/>
          </a:p>
        </p:txBody>
      </p:sp>
    </p:spTree>
    <p:extLst>
      <p:ext uri="{BB962C8B-B14F-4D97-AF65-F5344CB8AC3E}">
        <p14:creationId xmlns:p14="http://schemas.microsoft.com/office/powerpoint/2010/main" val="3214063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6895" y="1066800"/>
            <a:ext cx="3144215" cy="2870200"/>
          </a:xfrm>
        </p:spPr>
        <p:txBody>
          <a:bodyPr/>
          <a:lstStyle/>
          <a:p>
            <a:r>
              <a:rPr lang="en-US" sz="4000" dirty="0" smtClean="0"/>
              <a:t>Where have we been??? </a:t>
            </a:r>
            <a:endParaRPr lang="en-US" sz="4000" dirty="0"/>
          </a:p>
        </p:txBody>
      </p:sp>
      <p:sp>
        <p:nvSpPr>
          <p:cNvPr id="6" name="Text Placeholder 5"/>
          <p:cNvSpPr>
            <a:spLocks noGrp="1"/>
          </p:cNvSpPr>
          <p:nvPr>
            <p:ph type="body" sz="half" idx="2"/>
          </p:nvPr>
        </p:nvSpPr>
        <p:spPr>
          <a:xfrm>
            <a:off x="838199" y="4800599"/>
            <a:ext cx="5314245" cy="928511"/>
          </a:xfrm>
        </p:spPr>
        <p:txBody>
          <a:bodyPr>
            <a:normAutofit lnSpcReduction="10000"/>
          </a:bodyPr>
          <a:lstStyle/>
          <a:p>
            <a:pPr>
              <a:lnSpc>
                <a:spcPct val="100000"/>
              </a:lnSpc>
            </a:pPr>
            <a:r>
              <a:rPr lang="en-US" sz="3000" i="1" dirty="0" smtClean="0">
                <a:solidFill>
                  <a:schemeClr val="tx1"/>
                </a:solidFill>
              </a:rPr>
              <a:t>When we last left our superheroes… </a:t>
            </a:r>
            <a:endParaRPr lang="en-US" sz="3000" i="1" dirty="0">
              <a:solidFill>
                <a:schemeClr val="tx1"/>
              </a:solidFill>
            </a:endParaRPr>
          </a:p>
        </p:txBody>
      </p:sp>
      <p:pic>
        <p:nvPicPr>
          <p:cNvPr id="5" name="Picture 4"/>
          <p:cNvPicPr>
            <a:picLocks noChangeAspect="1"/>
          </p:cNvPicPr>
          <p:nvPr/>
        </p:nvPicPr>
        <p:blipFill>
          <a:blip r:embed="rId2"/>
          <a:stretch>
            <a:fillRect/>
          </a:stretch>
        </p:blipFill>
        <p:spPr>
          <a:xfrm>
            <a:off x="1453445" y="1304734"/>
            <a:ext cx="3352800" cy="3352800"/>
          </a:xfrm>
          <a:prstGeom prst="rect">
            <a:avLst/>
          </a:prstGeom>
        </p:spPr>
      </p:pic>
    </p:spTree>
    <p:extLst>
      <p:ext uri="{BB962C8B-B14F-4D97-AF65-F5344CB8AC3E}">
        <p14:creationId xmlns:p14="http://schemas.microsoft.com/office/powerpoint/2010/main" val="2602189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6825"/>
            <a:ext cx="7543800" cy="1600200"/>
          </a:xfrm>
        </p:spPr>
        <p:txBody>
          <a:bodyPr>
            <a:normAutofit/>
          </a:bodyPr>
          <a:lstStyle/>
          <a:p>
            <a:r>
              <a:rPr lang="en-US" dirty="0" smtClean="0"/>
              <a:t>Summarizing Characteristics </a:t>
            </a:r>
            <a:endParaRPr lang="en-US" dirty="0"/>
          </a:p>
        </p:txBody>
      </p:sp>
      <p:sp>
        <p:nvSpPr>
          <p:cNvPr id="3" name="Content Placeholder 2"/>
          <p:cNvSpPr>
            <a:spLocks noGrp="1"/>
          </p:cNvSpPr>
          <p:nvPr>
            <p:ph idx="1"/>
          </p:nvPr>
        </p:nvSpPr>
        <p:spPr>
          <a:xfrm>
            <a:off x="1030110" y="2106988"/>
            <a:ext cx="7388797" cy="3886200"/>
          </a:xfrm>
        </p:spPr>
        <p:txBody>
          <a:bodyPr>
            <a:normAutofit fontScale="92500" lnSpcReduction="20000"/>
          </a:bodyPr>
          <a:lstStyle/>
          <a:p>
            <a:pPr marL="457200" indent="-457200">
              <a:buFont typeface="+mj-lt"/>
              <a:buAutoNum type="arabicPeriod"/>
            </a:pPr>
            <a:r>
              <a:rPr lang="en-US" dirty="0" smtClean="0"/>
              <a:t>Clearly stated </a:t>
            </a:r>
            <a:r>
              <a:rPr lang="en-US" b="1" dirty="0" smtClean="0"/>
              <a:t>Claim</a:t>
            </a:r>
          </a:p>
          <a:p>
            <a:pPr marL="457200" indent="-457200">
              <a:buFont typeface="+mj-lt"/>
              <a:buAutoNum type="arabicPeriod"/>
            </a:pPr>
            <a:r>
              <a:rPr lang="en-US" dirty="0"/>
              <a:t>Sufficient/Necessary </a:t>
            </a:r>
            <a:r>
              <a:rPr lang="en-US" b="1" dirty="0"/>
              <a:t>Evidence</a:t>
            </a:r>
            <a:r>
              <a:rPr lang="en-US" dirty="0"/>
              <a:t> to support Claim</a:t>
            </a:r>
            <a:endParaRPr lang="en-US" b="1" dirty="0"/>
          </a:p>
          <a:p>
            <a:pPr marL="457200" indent="-457200">
              <a:buFont typeface="+mj-lt"/>
              <a:buAutoNum type="arabicPeriod"/>
            </a:pPr>
            <a:r>
              <a:rPr lang="en-US" dirty="0" smtClean="0"/>
              <a:t>Sufficient/Necessary </a:t>
            </a:r>
            <a:r>
              <a:rPr lang="en-US" b="1" dirty="0" smtClean="0"/>
              <a:t>Warrants</a:t>
            </a:r>
            <a:r>
              <a:rPr lang="en-US" dirty="0" smtClean="0"/>
              <a:t> to link Evidence to Claims</a:t>
            </a:r>
            <a:endParaRPr lang="en-US" b="1" dirty="0" smtClean="0"/>
          </a:p>
          <a:p>
            <a:pPr marL="457200" indent="-457200">
              <a:buFont typeface="+mj-lt"/>
              <a:buAutoNum type="arabicPeriod"/>
            </a:pPr>
            <a:r>
              <a:rPr lang="en-US" b="1" dirty="0" smtClean="0"/>
              <a:t>Appropriate precision </a:t>
            </a:r>
            <a:r>
              <a:rPr lang="en-US" dirty="0" smtClean="0"/>
              <a:t>with language and computation </a:t>
            </a:r>
            <a:endParaRPr lang="en-US" b="1" dirty="0" smtClean="0"/>
          </a:p>
          <a:p>
            <a:pPr marL="457200" indent="-457200">
              <a:buFont typeface="+mj-lt"/>
              <a:buAutoNum type="arabicPeriod"/>
            </a:pPr>
            <a:r>
              <a:rPr lang="en-US" b="1" dirty="0" smtClean="0"/>
              <a:t>Viable approach </a:t>
            </a:r>
            <a:r>
              <a:rPr lang="en-US" dirty="0" smtClean="0"/>
              <a:t>to making the argument (form </a:t>
            </a:r>
            <a:r>
              <a:rPr lang="en-US" dirty="0"/>
              <a:t>of </a:t>
            </a:r>
            <a:r>
              <a:rPr lang="en-US" dirty="0" smtClean="0"/>
              <a:t>reasoning)</a:t>
            </a:r>
            <a:endParaRPr lang="en-US" b="1" dirty="0"/>
          </a:p>
        </p:txBody>
      </p:sp>
    </p:spTree>
    <p:extLst>
      <p:ext uri="{BB962C8B-B14F-4D97-AF65-F5344CB8AC3E}">
        <p14:creationId xmlns:p14="http://schemas.microsoft.com/office/powerpoint/2010/main" val="2090663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important notes</a:t>
            </a:r>
            <a:endParaRPr lang="en-US" dirty="0"/>
          </a:p>
        </p:txBody>
      </p:sp>
      <p:sp>
        <p:nvSpPr>
          <p:cNvPr id="7" name="Content Placeholder 6"/>
          <p:cNvSpPr>
            <a:spLocks noGrp="1"/>
          </p:cNvSpPr>
          <p:nvPr>
            <p:ph idx="1"/>
          </p:nvPr>
        </p:nvSpPr>
        <p:spPr>
          <a:xfrm>
            <a:off x="1270000" y="1417638"/>
            <a:ext cx="7543800" cy="4676729"/>
          </a:xfrm>
        </p:spPr>
        <p:txBody>
          <a:bodyPr>
            <a:normAutofit/>
          </a:bodyPr>
          <a:lstStyle/>
          <a:p>
            <a:r>
              <a:rPr lang="en-US" dirty="0" smtClean="0"/>
              <a:t>As you talk about student work samples, try to use the criteria from the grid to describe their work.</a:t>
            </a:r>
          </a:p>
          <a:p>
            <a:pPr lvl="1"/>
            <a:r>
              <a:rPr lang="en-US" dirty="0" smtClean="0"/>
              <a:t>Claims</a:t>
            </a:r>
          </a:p>
          <a:p>
            <a:pPr lvl="1"/>
            <a:r>
              <a:rPr lang="en-US" dirty="0" smtClean="0"/>
              <a:t>Sufficient Evidence</a:t>
            </a:r>
          </a:p>
          <a:p>
            <a:pPr lvl="1"/>
            <a:r>
              <a:rPr lang="en-US" dirty="0" smtClean="0"/>
              <a:t>Sufficient Warrants</a:t>
            </a:r>
          </a:p>
          <a:p>
            <a:pPr lvl="1"/>
            <a:r>
              <a:rPr lang="en-US" dirty="0" smtClean="0"/>
              <a:t>Appropriate precision (language, computations)</a:t>
            </a:r>
          </a:p>
          <a:p>
            <a:pPr lvl="1"/>
            <a:r>
              <a:rPr lang="en-US" dirty="0" smtClean="0"/>
              <a:t>(Viable approach to argument)</a:t>
            </a:r>
          </a:p>
          <a:p>
            <a:endParaRPr lang="en-US" i="1" dirty="0"/>
          </a:p>
        </p:txBody>
      </p:sp>
    </p:spTree>
    <p:extLst>
      <p:ext uri="{BB962C8B-B14F-4D97-AF65-F5344CB8AC3E}">
        <p14:creationId xmlns:p14="http://schemas.microsoft.com/office/powerpoint/2010/main" val="2306106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xfrm>
            <a:off x="1435608" y="1447800"/>
            <a:ext cx="7498080" cy="3354765"/>
          </a:xfrm>
          <a:prstGeom prst="rect">
            <a:avLst/>
          </a:prstGeom>
          <a:noFill/>
        </p:spPr>
        <p:txBody>
          <a:bodyPr wrap="square" rtlCol="0">
            <a:spAutoFit/>
          </a:bodyPr>
          <a:lstStyle/>
          <a:p>
            <a:pPr marL="82296" indent="0">
              <a:buNone/>
            </a:pPr>
            <a:r>
              <a:rPr lang="en-US" i="1" dirty="0" smtClean="0"/>
              <a:t> As you discuss the quality of the argument, </a:t>
            </a:r>
            <a:r>
              <a:rPr lang="en-US" i="1" dirty="0"/>
              <a:t>please attend to students’ capacity </a:t>
            </a:r>
            <a:r>
              <a:rPr lang="en-US" i="1" dirty="0" smtClean="0"/>
              <a:t>to</a:t>
            </a:r>
          </a:p>
          <a:p>
            <a:pPr marL="82296" indent="0">
              <a:buNone/>
            </a:pPr>
            <a:r>
              <a:rPr lang="en-US" i="1" dirty="0" smtClean="0"/>
              <a:t>1) construct </a:t>
            </a:r>
            <a:r>
              <a:rPr lang="en-US" i="1" dirty="0"/>
              <a:t>an </a:t>
            </a:r>
            <a:r>
              <a:rPr lang="en-US" i="1" dirty="0" smtClean="0"/>
              <a:t>argument</a:t>
            </a:r>
            <a:endParaRPr lang="en-US" i="1" dirty="0"/>
          </a:p>
          <a:p>
            <a:pPr marL="82296" indent="0">
              <a:buNone/>
            </a:pPr>
            <a:r>
              <a:rPr lang="en-US" i="1" u="sng" dirty="0" smtClean="0"/>
              <a:t>and</a:t>
            </a:r>
            <a:r>
              <a:rPr lang="en-US" i="1" dirty="0" smtClean="0"/>
              <a:t> </a:t>
            </a:r>
          </a:p>
          <a:p>
            <a:pPr marL="82296" indent="0">
              <a:buNone/>
            </a:pPr>
            <a:r>
              <a:rPr lang="en-US" i="1" dirty="0" smtClean="0"/>
              <a:t>2</a:t>
            </a:r>
            <a:r>
              <a:rPr lang="en-US" i="1" dirty="0"/>
              <a:t>) his or her understanding of fractions</a:t>
            </a:r>
            <a:r>
              <a:rPr lang="en-US" i="1" dirty="0" smtClean="0"/>
              <a:t>.</a:t>
            </a:r>
            <a:endParaRPr lang="en-US" dirty="0"/>
          </a:p>
          <a:p>
            <a:endParaRPr lang="en-US" dirty="0"/>
          </a:p>
        </p:txBody>
      </p:sp>
    </p:spTree>
    <p:extLst>
      <p:ext uri="{BB962C8B-B14F-4D97-AF65-F5344CB8AC3E}">
        <p14:creationId xmlns:p14="http://schemas.microsoft.com/office/powerpoint/2010/main" val="37624671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221" y="167923"/>
            <a:ext cx="7421743" cy="1600200"/>
          </a:xfrm>
        </p:spPr>
        <p:txBody>
          <a:bodyPr>
            <a:normAutofit/>
          </a:bodyPr>
          <a:lstStyle/>
          <a:p>
            <a:r>
              <a:rPr lang="en-US" dirty="0" smtClean="0"/>
              <a:t>Agreements</a:t>
            </a:r>
            <a:endParaRPr lang="en-US" dirty="0"/>
          </a:p>
        </p:txBody>
      </p:sp>
      <p:sp>
        <p:nvSpPr>
          <p:cNvPr id="3" name="Content Placeholder 2"/>
          <p:cNvSpPr>
            <a:spLocks noGrp="1"/>
          </p:cNvSpPr>
          <p:nvPr>
            <p:ph idx="1"/>
          </p:nvPr>
        </p:nvSpPr>
        <p:spPr>
          <a:xfrm>
            <a:off x="1044221" y="1518356"/>
            <a:ext cx="7498080" cy="4986866"/>
          </a:xfrm>
        </p:spPr>
        <p:txBody>
          <a:bodyPr>
            <a:normAutofit fontScale="70000" lnSpcReduction="20000"/>
          </a:bodyPr>
          <a:lstStyle/>
          <a:p>
            <a:pPr marL="82296" indent="0">
              <a:buNone/>
            </a:pPr>
            <a:r>
              <a:rPr lang="en-US" b="1" dirty="0"/>
              <a:t>We agree to </a:t>
            </a:r>
          </a:p>
          <a:p>
            <a:pPr lvl="0"/>
            <a:r>
              <a:rPr lang="en-US" dirty="0"/>
              <a:t>Make this a safe place for people to share.</a:t>
            </a:r>
          </a:p>
          <a:p>
            <a:pPr lvl="0"/>
            <a:r>
              <a:rPr lang="en-US" dirty="0" smtClean="0"/>
              <a:t>Stay </a:t>
            </a:r>
            <a:r>
              <a:rPr lang="en-US" dirty="0"/>
              <a:t>focused on the objective.</a:t>
            </a:r>
          </a:p>
          <a:p>
            <a:pPr lvl="0"/>
            <a:r>
              <a:rPr lang="en-US" dirty="0"/>
              <a:t>Respect each other’s perspective</a:t>
            </a:r>
            <a:r>
              <a:rPr lang="en-US" dirty="0" smtClean="0"/>
              <a:t>.</a:t>
            </a:r>
            <a:r>
              <a:rPr lang="en-US" dirty="0"/>
              <a:t> </a:t>
            </a:r>
            <a:endParaRPr lang="en-US" dirty="0" smtClean="0"/>
          </a:p>
          <a:p>
            <a:pPr lvl="0"/>
            <a:r>
              <a:rPr lang="en-US" dirty="0" smtClean="0"/>
              <a:t>Be </a:t>
            </a:r>
            <a:r>
              <a:rPr lang="en-US" dirty="0"/>
              <a:t>willing to explain our reasoning. </a:t>
            </a:r>
          </a:p>
          <a:p>
            <a:pPr lvl="0"/>
            <a:r>
              <a:rPr lang="en-US" dirty="0" smtClean="0"/>
              <a:t>Allow </a:t>
            </a:r>
            <a:r>
              <a:rPr lang="en-US" dirty="0"/>
              <a:t>everyone “think-time”</a:t>
            </a:r>
            <a:r>
              <a:rPr lang="en-US" dirty="0" smtClean="0"/>
              <a:t>.</a:t>
            </a:r>
          </a:p>
          <a:p>
            <a:pPr marL="82296" indent="0">
              <a:buNone/>
            </a:pPr>
            <a:r>
              <a:rPr lang="en-US" b="1" dirty="0"/>
              <a:t>We also agree that </a:t>
            </a:r>
            <a:endParaRPr lang="en-US" dirty="0"/>
          </a:p>
          <a:p>
            <a:pPr lvl="0"/>
            <a:r>
              <a:rPr lang="en-US" dirty="0"/>
              <a:t>Everyone should have a voice.</a:t>
            </a:r>
          </a:p>
          <a:p>
            <a:pPr lvl="0"/>
            <a:r>
              <a:rPr lang="en-US" dirty="0"/>
              <a:t>Everyone should feel safe when given the option to contribute.</a:t>
            </a:r>
          </a:p>
          <a:p>
            <a:pPr lvl="0"/>
            <a:r>
              <a:rPr lang="en-US" dirty="0"/>
              <a:t>People should actively listen to each other, with an open mind.</a:t>
            </a:r>
          </a:p>
          <a:p>
            <a:pPr marL="82296" indent="0">
              <a:buNone/>
            </a:pPr>
            <a:r>
              <a:rPr lang="en-US" b="1" dirty="0"/>
              <a:t>Finally, we agree that we should </a:t>
            </a:r>
            <a:r>
              <a:rPr lang="en-US" b="1" dirty="0" smtClean="0"/>
              <a:t>…</a:t>
            </a:r>
            <a:r>
              <a:rPr lang="en-US" dirty="0"/>
              <a:t> </a:t>
            </a:r>
          </a:p>
          <a:p>
            <a:pPr lvl="0"/>
            <a:r>
              <a:rPr lang="en-US" dirty="0"/>
              <a:t>Enjoy our time here!</a:t>
            </a:r>
          </a:p>
          <a:p>
            <a:pPr lvl="0"/>
            <a:endParaRPr lang="en-US" dirty="0"/>
          </a:p>
          <a:p>
            <a:pPr lvl="0"/>
            <a:endParaRPr lang="en-US"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056401" y="167076"/>
            <a:ext cx="1485900" cy="1351280"/>
          </a:xfrm>
          <a:prstGeom prst="rect">
            <a:avLst/>
          </a:prstGeom>
          <a:noFill/>
          <a:ln>
            <a:noFill/>
          </a:ln>
        </p:spPr>
      </p:pic>
    </p:spTree>
    <p:extLst>
      <p:ext uri="{BB962C8B-B14F-4D97-AF65-F5344CB8AC3E}">
        <p14:creationId xmlns:p14="http://schemas.microsoft.com/office/powerpoint/2010/main" val="11869907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Reviewing student work samples</a:t>
            </a:r>
            <a:endParaRPr lang="en-US" dirty="0"/>
          </a:p>
        </p:txBody>
      </p:sp>
    </p:spTree>
    <p:extLst>
      <p:ext uri="{BB962C8B-B14F-4D97-AF65-F5344CB8AC3E}">
        <p14:creationId xmlns:p14="http://schemas.microsoft.com/office/powerpoint/2010/main" val="11117060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778" y="274638"/>
            <a:ext cx="6040910" cy="1143000"/>
          </a:xfrm>
        </p:spPr>
        <p:txBody>
          <a:bodyPr/>
          <a:lstStyle/>
          <a:p>
            <a:r>
              <a:rPr lang="en-US" dirty="0" smtClean="0"/>
              <a:t>IMPORTANT NOTE!</a:t>
            </a:r>
            <a:endParaRPr lang="en-US" dirty="0"/>
          </a:p>
        </p:txBody>
      </p:sp>
      <p:sp>
        <p:nvSpPr>
          <p:cNvPr id="3" name="Content Placeholder 2"/>
          <p:cNvSpPr>
            <a:spLocks noGrp="1"/>
          </p:cNvSpPr>
          <p:nvPr>
            <p:ph idx="1"/>
          </p:nvPr>
        </p:nvSpPr>
        <p:spPr>
          <a:xfrm>
            <a:off x="1143000" y="2096911"/>
            <a:ext cx="6400800" cy="3886200"/>
          </a:xfrm>
        </p:spPr>
        <p:txBody>
          <a:bodyPr/>
          <a:lstStyle/>
          <a:p>
            <a:pPr marL="0" indent="0">
              <a:buNone/>
            </a:pPr>
            <a:endParaRPr lang="en-US" dirty="0" smtClean="0"/>
          </a:p>
          <a:p>
            <a:pPr marL="0" indent="0">
              <a:buNone/>
            </a:pPr>
            <a:r>
              <a:rPr lang="en-US" sz="2600" dirty="0" smtClean="0"/>
              <a:t>It is critical to note that ultimately </a:t>
            </a:r>
            <a:r>
              <a:rPr lang="en-US" sz="2600" i="1" dirty="0" smtClean="0"/>
              <a:t>judgment </a:t>
            </a:r>
            <a:r>
              <a:rPr lang="en-US" sz="2600" dirty="0" smtClean="0"/>
              <a:t>is involved! What counts as “sufficient” evidence and “all necessary” warrants depends on the audience (community, who is judging) </a:t>
            </a:r>
            <a:endParaRPr lang="en-US" sz="2600" dirty="0"/>
          </a:p>
        </p:txBody>
      </p:sp>
      <p:pic>
        <p:nvPicPr>
          <p:cNvPr id="5" name="Picture 4"/>
          <p:cNvPicPr>
            <a:picLocks noChangeAspect="1"/>
          </p:cNvPicPr>
          <p:nvPr/>
        </p:nvPicPr>
        <p:blipFill>
          <a:blip r:embed="rId3"/>
          <a:stretch>
            <a:fillRect/>
          </a:stretch>
        </p:blipFill>
        <p:spPr>
          <a:xfrm>
            <a:off x="6274211" y="3565094"/>
            <a:ext cx="2919971" cy="2043980"/>
          </a:xfrm>
          <a:prstGeom prst="rect">
            <a:avLst/>
          </a:prstGeom>
        </p:spPr>
      </p:pic>
      <p:pic>
        <p:nvPicPr>
          <p:cNvPr id="6" name="Picture 5"/>
          <p:cNvPicPr>
            <a:picLocks noChangeAspect="1"/>
          </p:cNvPicPr>
          <p:nvPr/>
        </p:nvPicPr>
        <p:blipFill>
          <a:blip r:embed="rId4"/>
          <a:stretch>
            <a:fillRect/>
          </a:stretch>
        </p:blipFill>
        <p:spPr>
          <a:xfrm>
            <a:off x="125420" y="103384"/>
            <a:ext cx="2386990" cy="1614729"/>
          </a:xfrm>
          <a:prstGeom prst="rect">
            <a:avLst/>
          </a:prstGeom>
        </p:spPr>
      </p:pic>
    </p:spTree>
    <p:extLst>
      <p:ext uri="{BB962C8B-B14F-4D97-AF65-F5344CB8AC3E}">
        <p14:creationId xmlns:p14="http://schemas.microsoft.com/office/powerpoint/2010/main" val="1210569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ANOTHER ONE!</a:t>
            </a:r>
            <a:endParaRPr lang="en-US" dirty="0"/>
          </a:p>
        </p:txBody>
      </p:sp>
      <p:sp>
        <p:nvSpPr>
          <p:cNvPr id="3" name="Content Placeholder 2"/>
          <p:cNvSpPr>
            <a:spLocks noGrp="1"/>
          </p:cNvSpPr>
          <p:nvPr>
            <p:ph idx="1"/>
          </p:nvPr>
        </p:nvSpPr>
        <p:spPr>
          <a:xfrm>
            <a:off x="1157111" y="1171878"/>
            <a:ext cx="6935401" cy="4033852"/>
          </a:xfrm>
        </p:spPr>
        <p:txBody>
          <a:bodyPr>
            <a:normAutofit lnSpcReduction="10000"/>
          </a:bodyPr>
          <a:lstStyle/>
          <a:p>
            <a:pPr marL="0" indent="0">
              <a:buNone/>
            </a:pPr>
            <a:endParaRPr lang="en-US" dirty="0" smtClean="0"/>
          </a:p>
          <a:p>
            <a:pPr marL="0" indent="0">
              <a:buNone/>
            </a:pPr>
            <a:r>
              <a:rPr lang="en-US" sz="2600" dirty="0" smtClean="0"/>
              <a:t>Smarter Balanced has to judge too!</a:t>
            </a:r>
          </a:p>
          <a:p>
            <a:pPr marL="0" indent="0">
              <a:buNone/>
            </a:pPr>
            <a:r>
              <a:rPr lang="en-US" sz="2600" dirty="0" smtClean="0"/>
              <a:t>Smarter Balanced seems to be giving “the benefit of the doubt” to some degree – at least at the lower grades. In Cognitive Lab Tests, they found 1/3 of students would have gotten a higher score if all their work had been submitted (and not just what they entered online). </a:t>
            </a:r>
          </a:p>
          <a:p>
            <a:pPr marL="0" indent="0">
              <a:buNone/>
            </a:pPr>
            <a:r>
              <a:rPr lang="en-US" sz="2600" dirty="0" smtClean="0"/>
              <a:t>One take away: It’s important to teach </a:t>
            </a:r>
            <a:r>
              <a:rPr lang="en-US" sz="2600" i="1" dirty="0" smtClean="0"/>
              <a:t>beyond</a:t>
            </a:r>
            <a:r>
              <a:rPr lang="en-US" sz="2600" dirty="0" smtClean="0"/>
              <a:t> the Smarter Balanced scoring guides.</a:t>
            </a:r>
            <a:endParaRPr lang="en-US" sz="2600" dirty="0"/>
          </a:p>
        </p:txBody>
      </p:sp>
      <p:pic>
        <p:nvPicPr>
          <p:cNvPr id="5" name="Picture 4"/>
          <p:cNvPicPr>
            <a:picLocks noChangeAspect="1"/>
          </p:cNvPicPr>
          <p:nvPr/>
        </p:nvPicPr>
        <p:blipFill>
          <a:blip r:embed="rId3"/>
          <a:stretch>
            <a:fillRect/>
          </a:stretch>
        </p:blipFill>
        <p:spPr>
          <a:xfrm>
            <a:off x="6341078" y="5174189"/>
            <a:ext cx="2405444" cy="1683811"/>
          </a:xfrm>
          <a:prstGeom prst="rect">
            <a:avLst/>
          </a:prstGeom>
        </p:spPr>
      </p:pic>
      <p:pic>
        <p:nvPicPr>
          <p:cNvPr id="6" name="Picture 5"/>
          <p:cNvPicPr>
            <a:picLocks noChangeAspect="1"/>
          </p:cNvPicPr>
          <p:nvPr/>
        </p:nvPicPr>
        <p:blipFill>
          <a:blip r:embed="rId4"/>
          <a:stretch>
            <a:fillRect/>
          </a:stretch>
        </p:blipFill>
        <p:spPr>
          <a:xfrm>
            <a:off x="242113" y="5243271"/>
            <a:ext cx="2386990" cy="1614729"/>
          </a:xfrm>
          <a:prstGeom prst="rect">
            <a:avLst/>
          </a:prstGeom>
        </p:spPr>
      </p:pic>
    </p:spTree>
    <p:extLst>
      <p:ext uri="{BB962C8B-B14F-4D97-AF65-F5344CB8AC3E}">
        <p14:creationId xmlns:p14="http://schemas.microsoft.com/office/powerpoint/2010/main" val="18260776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778" y="493887"/>
            <a:ext cx="7818910" cy="987778"/>
          </a:xfrm>
        </p:spPr>
        <p:txBody>
          <a:bodyPr>
            <a:normAutofit fontScale="90000"/>
          </a:bodyPr>
          <a:lstStyle/>
          <a:p>
            <a:r>
              <a:rPr lang="en-US" dirty="0"/>
              <a:t>Math and Argumentation in Everyday Tasks</a:t>
            </a:r>
            <a:br>
              <a:rPr lang="en-US" dirty="0"/>
            </a:br>
            <a:endParaRPr lang="en-US" dirty="0"/>
          </a:p>
        </p:txBody>
      </p:sp>
      <p:sp>
        <p:nvSpPr>
          <p:cNvPr id="3" name="Content Placeholder 2"/>
          <p:cNvSpPr>
            <a:spLocks noGrp="1"/>
          </p:cNvSpPr>
          <p:nvPr>
            <p:ph idx="1"/>
          </p:nvPr>
        </p:nvSpPr>
        <p:spPr/>
        <p:txBody>
          <a:bodyPr/>
          <a:lstStyle/>
          <a:p>
            <a:pPr marL="402336" lvl="1" indent="0">
              <a:buNone/>
            </a:pPr>
            <a:r>
              <a:rPr lang="en-US" dirty="0" smtClean="0"/>
              <a:t>We will split in two groups:</a:t>
            </a:r>
          </a:p>
          <a:p>
            <a:pPr marL="402336" lvl="1" indent="0">
              <a:buNone/>
            </a:pPr>
            <a:endParaRPr lang="en-US" dirty="0" smtClean="0"/>
          </a:p>
          <a:p>
            <a:pPr lvl="1"/>
            <a:r>
              <a:rPr lang="en-US" dirty="0" smtClean="0"/>
              <a:t>Elementary </a:t>
            </a:r>
            <a:r>
              <a:rPr lang="en-US" dirty="0"/>
              <a:t>(stay here in </a:t>
            </a:r>
            <a:r>
              <a:rPr lang="en-US" dirty="0" err="1"/>
              <a:t>rm</a:t>
            </a:r>
            <a:r>
              <a:rPr lang="en-US" dirty="0"/>
              <a:t> 144</a:t>
            </a:r>
            <a:r>
              <a:rPr lang="en-US" dirty="0" smtClean="0"/>
              <a:t>) </a:t>
            </a:r>
          </a:p>
          <a:p>
            <a:pPr lvl="1"/>
            <a:endParaRPr lang="en-US" dirty="0" smtClean="0"/>
          </a:p>
          <a:p>
            <a:pPr lvl="1"/>
            <a:r>
              <a:rPr lang="en-US" dirty="0"/>
              <a:t>S</a:t>
            </a:r>
            <a:r>
              <a:rPr lang="en-US" dirty="0" smtClean="0"/>
              <a:t>econdary </a:t>
            </a:r>
            <a:r>
              <a:rPr lang="en-US" dirty="0"/>
              <a:t>(</a:t>
            </a:r>
            <a:r>
              <a:rPr lang="en-US" dirty="0" err="1"/>
              <a:t>rm</a:t>
            </a:r>
            <a:r>
              <a:rPr lang="en-US" dirty="0"/>
              <a:t> 142)</a:t>
            </a:r>
          </a:p>
          <a:p>
            <a:pPr marL="82296" indent="0">
              <a:buNone/>
            </a:pPr>
            <a:endParaRPr lang="en-US" dirty="0" smtClean="0"/>
          </a:p>
          <a:p>
            <a:pPr marL="82296" indent="0">
              <a:buNone/>
            </a:pPr>
            <a:r>
              <a:rPr lang="en-US" dirty="0" smtClean="0"/>
              <a:t>We will reconvene at 11:45</a:t>
            </a:r>
            <a:endParaRPr lang="en-US" dirty="0"/>
          </a:p>
        </p:txBody>
      </p:sp>
    </p:spTree>
    <p:extLst>
      <p:ext uri="{BB962C8B-B14F-4D97-AF65-F5344CB8AC3E}">
        <p14:creationId xmlns:p14="http://schemas.microsoft.com/office/powerpoint/2010/main" val="14936999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Group share – 11:45</a:t>
            </a:r>
            <a:endParaRPr lang="en-US" dirty="0"/>
          </a:p>
        </p:txBody>
      </p:sp>
      <p:sp>
        <p:nvSpPr>
          <p:cNvPr id="3" name="Content Placeholder 2"/>
          <p:cNvSpPr>
            <a:spLocks noGrp="1"/>
          </p:cNvSpPr>
          <p:nvPr>
            <p:ph idx="1"/>
          </p:nvPr>
        </p:nvSpPr>
        <p:spPr/>
        <p:txBody>
          <a:bodyPr/>
          <a:lstStyle/>
          <a:p>
            <a:pPr marL="82296" indent="0">
              <a:buNone/>
            </a:pPr>
            <a:endParaRPr lang="en-US" dirty="0" smtClean="0"/>
          </a:p>
          <a:p>
            <a:pPr marL="82296" indent="0">
              <a:buNone/>
            </a:pPr>
            <a:r>
              <a:rPr lang="en-US" dirty="0" smtClean="0"/>
              <a:t>Elementary, Secondary, Coaches</a:t>
            </a:r>
          </a:p>
          <a:p>
            <a:pPr marL="82296" indent="0">
              <a:buNone/>
            </a:pPr>
            <a:r>
              <a:rPr lang="en-US" dirty="0" smtClean="0"/>
              <a:t> What have you been you up to?</a:t>
            </a:r>
          </a:p>
          <a:p>
            <a:pPr marL="82296" indent="0">
              <a:buNone/>
            </a:pPr>
            <a:endParaRPr lang="en-US" dirty="0" smtClean="0"/>
          </a:p>
          <a:p>
            <a:r>
              <a:rPr lang="en-US" dirty="0" smtClean="0"/>
              <a:t>What did your group work on?</a:t>
            </a:r>
          </a:p>
          <a:p>
            <a:r>
              <a:rPr lang="en-US" dirty="0" smtClean="0"/>
              <a:t>Mention a couple of take-</a:t>
            </a:r>
            <a:r>
              <a:rPr lang="en-US" dirty="0" err="1" smtClean="0"/>
              <a:t>aways</a:t>
            </a:r>
            <a:endParaRPr lang="en-US" dirty="0" smtClean="0"/>
          </a:p>
          <a:p>
            <a:endParaRPr lang="en-US" dirty="0"/>
          </a:p>
        </p:txBody>
      </p:sp>
    </p:spTree>
    <p:extLst>
      <p:ext uri="{BB962C8B-B14F-4D97-AF65-F5344CB8AC3E}">
        <p14:creationId xmlns:p14="http://schemas.microsoft.com/office/powerpoint/2010/main" val="23968680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Working Lunch!</a:t>
            </a:r>
            <a:endParaRPr lang="en-US" dirty="0"/>
          </a:p>
        </p:txBody>
      </p:sp>
      <p:pic>
        <p:nvPicPr>
          <p:cNvPr id="6" name="Picture 5"/>
          <p:cNvPicPr>
            <a:picLocks noChangeAspect="1"/>
          </p:cNvPicPr>
          <p:nvPr/>
        </p:nvPicPr>
        <p:blipFill>
          <a:blip r:embed="rId3"/>
          <a:stretch>
            <a:fillRect/>
          </a:stretch>
        </p:blipFill>
        <p:spPr>
          <a:xfrm>
            <a:off x="196002" y="202707"/>
            <a:ext cx="2382390" cy="2150208"/>
          </a:xfrm>
          <a:prstGeom prst="rect">
            <a:avLst/>
          </a:prstGeom>
        </p:spPr>
      </p:pic>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8202550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7000"/>
          </a:blip>
          <a:stretch>
            <a:fillRect/>
          </a:stretch>
        </p:blipFill>
        <p:spPr>
          <a:xfrm>
            <a:off x="5256388" y="3049273"/>
            <a:ext cx="2645832" cy="1763888"/>
          </a:xfrm>
          <a:prstGeom prst="rect">
            <a:avLst/>
          </a:prstGeom>
        </p:spPr>
      </p:pic>
      <p:sp>
        <p:nvSpPr>
          <p:cNvPr id="5" name="Title 3"/>
          <p:cNvSpPr txBox="1">
            <a:spLocks/>
          </p:cNvSpPr>
          <p:nvPr/>
        </p:nvSpPr>
        <p:spPr>
          <a:xfrm>
            <a:off x="999974" y="2644130"/>
            <a:ext cx="1590566" cy="615537"/>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1800" dirty="0" smtClean="0"/>
              <a:t>SLIP OR TRIP </a:t>
            </a:r>
            <a:endParaRPr lang="en-US" sz="1800" dirty="0"/>
          </a:p>
        </p:txBody>
      </p:sp>
      <p:pic>
        <p:nvPicPr>
          <p:cNvPr id="6" name="Picture Placeholder 6"/>
          <p:cNvPicPr>
            <a:picLocks noChangeAspect="1"/>
          </p:cNvPicPr>
          <p:nvPr/>
        </p:nvPicPr>
        <p:blipFill>
          <a:blip r:embed="rId4"/>
          <a:srcRect l="-12597" r="-12597"/>
          <a:stretch>
            <a:fillRect/>
          </a:stretch>
        </p:blipFill>
        <p:spPr>
          <a:xfrm>
            <a:off x="606777" y="606330"/>
            <a:ext cx="2562578" cy="2037800"/>
          </a:xfrm>
          <a:prstGeom prst="roundRect">
            <a:avLst>
              <a:gd name="adj" fmla="val 783"/>
            </a:avLst>
          </a:prstGeom>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3667986" y="790996"/>
            <a:ext cx="3883025" cy="2112645"/>
          </a:xfrm>
          <a:prstGeom prst="rect">
            <a:avLst/>
          </a:prstGeom>
          <a:noFill/>
          <a:ln>
            <a:noFill/>
          </a:ln>
        </p:spPr>
      </p:pic>
      <p:sp>
        <p:nvSpPr>
          <p:cNvPr id="9" name="Rectangle 8"/>
          <p:cNvSpPr/>
          <p:nvPr/>
        </p:nvSpPr>
        <p:spPr>
          <a:xfrm>
            <a:off x="3357544" y="421664"/>
            <a:ext cx="5324557" cy="430887"/>
          </a:xfrm>
          <a:prstGeom prst="rect">
            <a:avLst/>
          </a:prstGeom>
        </p:spPr>
        <p:txBody>
          <a:bodyPr wrap="none">
            <a:spAutoFit/>
          </a:bodyPr>
          <a:lstStyle/>
          <a:p>
            <a:r>
              <a:rPr lang="en-US" sz="2200" b="1" dirty="0"/>
              <a:t>Argumentation in </a:t>
            </a:r>
            <a:r>
              <a:rPr lang="en-US" sz="2200" b="1" dirty="0" smtClean="0"/>
              <a:t>ELA </a:t>
            </a:r>
            <a:r>
              <a:rPr lang="en-US" sz="2200" b="1" dirty="0" err="1" smtClean="0"/>
              <a:t>vs</a:t>
            </a:r>
            <a:r>
              <a:rPr lang="en-US" sz="2200" b="1" dirty="0" smtClean="0"/>
              <a:t> Mathematics</a:t>
            </a:r>
            <a:endParaRPr lang="en-US" sz="2200" b="1" dirty="0"/>
          </a:p>
        </p:txBody>
      </p:sp>
      <p:pic>
        <p:nvPicPr>
          <p:cNvPr id="11" name="Picture 10"/>
          <p:cNvPicPr>
            <a:picLocks noChangeAspect="1"/>
          </p:cNvPicPr>
          <p:nvPr/>
        </p:nvPicPr>
        <p:blipFill>
          <a:blip r:embed="rId6"/>
          <a:stretch>
            <a:fillRect/>
          </a:stretch>
        </p:blipFill>
        <p:spPr>
          <a:xfrm rot="1508272">
            <a:off x="2247537" y="4071648"/>
            <a:ext cx="468403" cy="625342"/>
          </a:xfrm>
          <a:prstGeom prst="rect">
            <a:avLst/>
          </a:prstGeom>
        </p:spPr>
      </p:pic>
      <p:pic>
        <p:nvPicPr>
          <p:cNvPr id="12" name="Picture 11"/>
          <p:cNvPicPr>
            <a:picLocks noChangeAspect="1"/>
          </p:cNvPicPr>
          <p:nvPr/>
        </p:nvPicPr>
        <p:blipFill>
          <a:blip r:embed="rId7"/>
          <a:stretch>
            <a:fillRect/>
          </a:stretch>
        </p:blipFill>
        <p:spPr>
          <a:xfrm rot="20912371">
            <a:off x="689699" y="3967675"/>
            <a:ext cx="915898" cy="768506"/>
          </a:xfrm>
          <a:prstGeom prst="rect">
            <a:avLst/>
          </a:prstGeom>
        </p:spPr>
      </p:pic>
      <p:sp>
        <p:nvSpPr>
          <p:cNvPr id="10" name="Title 6"/>
          <p:cNvSpPr txBox="1">
            <a:spLocks/>
          </p:cNvSpPr>
          <p:nvPr/>
        </p:nvSpPr>
        <p:spPr>
          <a:xfrm>
            <a:off x="369182" y="3259667"/>
            <a:ext cx="5984823" cy="1457643"/>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3600" dirty="0" smtClean="0"/>
              <a:t>A Number Trick!</a:t>
            </a:r>
            <a:endParaRPr lang="en-US" sz="3600" dirty="0"/>
          </a:p>
        </p:txBody>
      </p:sp>
      <p:grpSp>
        <p:nvGrpSpPr>
          <p:cNvPr id="21" name="Group 20"/>
          <p:cNvGrpSpPr/>
          <p:nvPr/>
        </p:nvGrpSpPr>
        <p:grpSpPr>
          <a:xfrm>
            <a:off x="107641" y="5490591"/>
            <a:ext cx="3984595" cy="867471"/>
            <a:chOff x="152400" y="1446945"/>
            <a:chExt cx="8991600" cy="2286855"/>
          </a:xfrm>
        </p:grpSpPr>
        <p:sp>
          <p:nvSpPr>
            <p:cNvPr id="15" name="Rectangle 2"/>
            <p:cNvSpPr txBox="1">
              <a:spLocks noChangeArrowheads="1"/>
            </p:cNvSpPr>
            <p:nvPr/>
          </p:nvSpPr>
          <p:spPr>
            <a:xfrm>
              <a:off x="1295402" y="1446945"/>
              <a:ext cx="3352800" cy="1828799"/>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68263" indent="0">
                <a:buFontTx/>
                <a:buNone/>
              </a:pPr>
              <a:r>
                <a:rPr lang="en-US" dirty="0" smtClean="0">
                  <a:latin typeface="Arial" charset="0"/>
                  <a:ea typeface="ＭＳ Ｐゴシック" charset="0"/>
                  <a:cs typeface="ＭＳ Ｐゴシック" charset="0"/>
                </a:rPr>
                <a:t>	</a:t>
              </a:r>
            </a:p>
            <a:p>
              <a:pPr marL="68263" indent="0" algn="ctr">
                <a:buFontTx/>
                <a:buNone/>
              </a:pPr>
              <a:r>
                <a:rPr lang="en-US" sz="2200" b="1" i="1" dirty="0" smtClean="0">
                  <a:latin typeface="Arial" charset="0"/>
                  <a:ea typeface="ＭＳ Ｐゴシック" charset="0"/>
                  <a:cs typeface="ＭＳ Ｐゴシック" charset="0"/>
                </a:rPr>
                <a:t>Stars</a:t>
              </a:r>
              <a:endParaRPr lang="en-US" sz="2200" b="1" dirty="0" smtClean="0">
                <a:latin typeface="Arial" charset="0"/>
                <a:ea typeface="ＭＳ Ｐゴシック" charset="0"/>
                <a:cs typeface="ＭＳ Ｐゴシック" charset="0"/>
              </a:endParaRPr>
            </a:p>
            <a:p>
              <a:pPr marL="68263" indent="0">
                <a:buFontTx/>
                <a:buNone/>
              </a:pPr>
              <a:endParaRPr lang="en-US" sz="2600" dirty="0">
                <a:latin typeface="Arial" charset="0"/>
                <a:ea typeface="ＭＳ Ｐゴシック" charset="0"/>
                <a:cs typeface="ＭＳ Ｐゴシック" charset="0"/>
              </a:endParaRPr>
            </a:p>
          </p:txBody>
        </p:sp>
        <p:pic>
          <p:nvPicPr>
            <p:cNvPr id="16" name="Picture 4" descr="MCj04315590000[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2400" y="2819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MCj02958590000[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858000" y="1676400"/>
              <a:ext cx="22860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MCj04315590000[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14400" y="2209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MCj04315590000[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76400"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9"/>
            <p:cNvSpPr>
              <a:spLocks noChangeArrowheads="1"/>
            </p:cNvSpPr>
            <p:nvPr/>
          </p:nvSpPr>
          <p:spPr bwMode="auto">
            <a:xfrm>
              <a:off x="3657600" y="1468438"/>
              <a:ext cx="34290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263" eaLnBrk="1" hangingPunct="1">
                <a:spcBef>
                  <a:spcPct val="20000"/>
                </a:spcBef>
              </a:pPr>
              <a:r>
                <a:rPr lang="en-US" sz="3200" b="1" dirty="0"/>
                <a:t>	</a:t>
              </a:r>
            </a:p>
            <a:p>
              <a:pPr marL="68263" algn="ctr" eaLnBrk="1" hangingPunct="1">
                <a:spcBef>
                  <a:spcPct val="20000"/>
                </a:spcBef>
              </a:pPr>
              <a:r>
                <a:rPr lang="en-US" sz="2200" b="1" i="1" dirty="0"/>
                <a:t>and Stairs</a:t>
              </a:r>
              <a:endParaRPr lang="en-US" sz="2200" b="1" dirty="0"/>
            </a:p>
            <a:p>
              <a:pPr marL="68263" eaLnBrk="1" hangingPunct="1">
                <a:spcBef>
                  <a:spcPct val="20000"/>
                </a:spcBef>
              </a:pPr>
              <a:endParaRPr lang="en-US" sz="2600" b="1" dirty="0"/>
            </a:p>
          </p:txBody>
        </p:sp>
      </p:grpSp>
      <p:sp>
        <p:nvSpPr>
          <p:cNvPr id="3" name="TextBox 2"/>
          <p:cNvSpPr txBox="1"/>
          <p:nvPr/>
        </p:nvSpPr>
        <p:spPr>
          <a:xfrm>
            <a:off x="5169773" y="3312473"/>
            <a:ext cx="2792896" cy="523220"/>
          </a:xfrm>
          <a:prstGeom prst="rect">
            <a:avLst/>
          </a:prstGeom>
          <a:noFill/>
        </p:spPr>
        <p:txBody>
          <a:bodyPr wrap="square" rtlCol="0">
            <a:spAutoFit/>
          </a:bodyPr>
          <a:lstStyle/>
          <a:p>
            <a:r>
              <a:rPr lang="en-US" sz="2800" b="1" dirty="0" smtClean="0"/>
              <a:t>Salary Options!</a:t>
            </a:r>
            <a:endParaRPr lang="en-US" sz="2800" b="1" dirty="0"/>
          </a:p>
        </p:txBody>
      </p:sp>
      <p:sp>
        <p:nvSpPr>
          <p:cNvPr id="4" name="TextBox 3"/>
          <p:cNvSpPr txBox="1"/>
          <p:nvPr/>
        </p:nvSpPr>
        <p:spPr>
          <a:xfrm>
            <a:off x="4092236" y="4844050"/>
            <a:ext cx="5032147" cy="363736"/>
          </a:xfrm>
          <a:prstGeom prst="rect">
            <a:avLst/>
          </a:prstGeom>
          <a:noFill/>
        </p:spPr>
        <p:txBody>
          <a:bodyPr wrap="none" rtlCol="0">
            <a:spAutoFit/>
          </a:bodyPr>
          <a:lstStyle/>
          <a:p>
            <a:r>
              <a:rPr lang="en-US" sz="2000" b="1" dirty="0" smtClean="0">
                <a:solidFill>
                  <a:schemeClr val="tx2"/>
                </a:solidFill>
              </a:rPr>
              <a:t>Reasoning with Tables, Graphs, Equations</a:t>
            </a:r>
            <a:endParaRPr lang="en-US" sz="2000" b="1" dirty="0">
              <a:solidFill>
                <a:schemeClr val="tx2"/>
              </a:solidFill>
            </a:endParaRPr>
          </a:p>
        </p:txBody>
      </p:sp>
      <p:pic>
        <p:nvPicPr>
          <p:cNvPr id="27" name="Picture 26"/>
          <p:cNvPicPr>
            <a:picLocks noChangeAspect="1"/>
          </p:cNvPicPr>
          <p:nvPr/>
        </p:nvPicPr>
        <p:blipFill>
          <a:blip r:embed="rId10"/>
          <a:stretch>
            <a:fillRect/>
          </a:stretch>
        </p:blipFill>
        <p:spPr>
          <a:xfrm>
            <a:off x="5362462" y="5299439"/>
            <a:ext cx="2511536" cy="1274235"/>
          </a:xfrm>
          <a:prstGeom prst="rect">
            <a:avLst/>
          </a:prstGeom>
        </p:spPr>
      </p:pic>
    </p:spTree>
    <p:extLst>
      <p:ext uri="{BB962C8B-B14F-4D97-AF65-F5344CB8AC3E}">
        <p14:creationId xmlns:p14="http://schemas.microsoft.com/office/powerpoint/2010/main" val="1994888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Lunch Overview</a:t>
            </a:r>
            <a:endParaRPr lang="en-US" dirty="0"/>
          </a:p>
        </p:txBody>
      </p:sp>
      <p:sp>
        <p:nvSpPr>
          <p:cNvPr id="3" name="Content Placeholder 2"/>
          <p:cNvSpPr>
            <a:spLocks noGrp="1"/>
          </p:cNvSpPr>
          <p:nvPr>
            <p:ph idx="1"/>
          </p:nvPr>
        </p:nvSpPr>
        <p:spPr>
          <a:xfrm>
            <a:off x="663222" y="1447800"/>
            <a:ext cx="8023578" cy="4944533"/>
          </a:xfrm>
        </p:spPr>
        <p:txBody>
          <a:bodyPr>
            <a:normAutofit fontScale="92500"/>
          </a:bodyPr>
          <a:lstStyle/>
          <a:p>
            <a:pPr marL="0" indent="0">
              <a:buNone/>
            </a:pPr>
            <a:r>
              <a:rPr lang="en-US" dirty="0" smtClean="0"/>
              <a:t>Sit at tables with other members from your school or district (see chart) to talk about what you have accomplished so far and where you want to go from here.</a:t>
            </a:r>
          </a:p>
          <a:p>
            <a:r>
              <a:rPr lang="en-US" dirty="0" smtClean="0"/>
              <a:t>Individuals will jot down ideas and then share with the others at your table.</a:t>
            </a:r>
          </a:p>
          <a:p>
            <a:r>
              <a:rPr lang="en-US" dirty="0" smtClean="0"/>
              <a:t>The designated </a:t>
            </a:r>
            <a:r>
              <a:rPr lang="en-US" b="1" i="1" dirty="0" smtClean="0"/>
              <a:t>Emailer</a:t>
            </a:r>
            <a:r>
              <a:rPr lang="en-US" dirty="0" smtClean="0"/>
              <a:t> will type notes and send them to </a:t>
            </a:r>
            <a:r>
              <a:rPr lang="en-US" dirty="0" err="1" smtClean="0"/>
              <a:t>Maddie</a:t>
            </a:r>
            <a:r>
              <a:rPr lang="en-US" dirty="0" smtClean="0"/>
              <a:t> at the end of the session. </a:t>
            </a:r>
          </a:p>
          <a:p>
            <a:r>
              <a:rPr lang="en-US" dirty="0" smtClean="0"/>
              <a:t>Each team will share one highlight with the entire group at the end of the day. </a:t>
            </a:r>
            <a:endParaRPr lang="en-US" dirty="0"/>
          </a:p>
        </p:txBody>
      </p:sp>
    </p:spTree>
    <p:extLst>
      <p:ext uri="{BB962C8B-B14F-4D97-AF65-F5344CB8AC3E}">
        <p14:creationId xmlns:p14="http://schemas.microsoft.com/office/powerpoint/2010/main" val="15417460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Lunch Roles</a:t>
            </a:r>
            <a:endParaRPr lang="en-US" dirty="0"/>
          </a:p>
        </p:txBody>
      </p:sp>
      <p:sp>
        <p:nvSpPr>
          <p:cNvPr id="3" name="Content Placeholder 2"/>
          <p:cNvSpPr>
            <a:spLocks noGrp="1"/>
          </p:cNvSpPr>
          <p:nvPr>
            <p:ph idx="1"/>
          </p:nvPr>
        </p:nvSpPr>
        <p:spPr>
          <a:xfrm>
            <a:off x="945444" y="1371600"/>
            <a:ext cx="7741355" cy="4800600"/>
          </a:xfrm>
        </p:spPr>
        <p:txBody>
          <a:bodyPr>
            <a:normAutofit fontScale="92500" lnSpcReduction="10000"/>
          </a:bodyPr>
          <a:lstStyle/>
          <a:p>
            <a:pPr lvl="0"/>
            <a:r>
              <a:rPr lang="en-US" b="1" i="1" dirty="0" smtClean="0"/>
              <a:t>Facilitator</a:t>
            </a:r>
            <a:r>
              <a:rPr lang="en-US" dirty="0" smtClean="0"/>
              <a:t> </a:t>
            </a:r>
            <a:r>
              <a:rPr lang="en-US" dirty="0"/>
              <a:t>will move the discussion along so that everyone gets a chance to participate and all questions are addressed within the time allotted.</a:t>
            </a:r>
          </a:p>
          <a:p>
            <a:pPr lvl="0"/>
            <a:r>
              <a:rPr lang="en-US" b="1" i="1" dirty="0"/>
              <a:t>Electronic Note-Taker</a:t>
            </a:r>
            <a:r>
              <a:rPr lang="en-US" b="1" dirty="0"/>
              <a:t> and </a:t>
            </a:r>
            <a:r>
              <a:rPr lang="en-US" b="1" i="1" dirty="0" smtClean="0"/>
              <a:t>Emailer</a:t>
            </a:r>
            <a:r>
              <a:rPr lang="en-US" b="1" dirty="0"/>
              <a:t> </a:t>
            </a:r>
            <a:r>
              <a:rPr lang="en-US" dirty="0" smtClean="0"/>
              <a:t>will </a:t>
            </a:r>
            <a:r>
              <a:rPr lang="en-US" dirty="0"/>
              <a:t>take notes as everyone is speaking. S/He will email the notes to </a:t>
            </a:r>
            <a:r>
              <a:rPr lang="en-US" dirty="0" err="1"/>
              <a:t>Maddie</a:t>
            </a:r>
            <a:r>
              <a:rPr lang="en-US" dirty="0"/>
              <a:t> Williams at </a:t>
            </a:r>
            <a:r>
              <a:rPr lang="en-US" u="sng" dirty="0" smtClean="0">
                <a:hlinkClick r:id="rId2"/>
              </a:rPr>
              <a:t>Madelyn.williams</a:t>
            </a:r>
            <a:r>
              <a:rPr lang="en-US" u="sng" dirty="0">
                <a:hlinkClick r:id="rId2"/>
              </a:rPr>
              <a:t>@uconn.edu</a:t>
            </a:r>
            <a:r>
              <a:rPr lang="en-US" dirty="0"/>
              <a:t> at the end of the discussion</a:t>
            </a:r>
            <a:r>
              <a:rPr lang="en-US" dirty="0" smtClean="0"/>
              <a:t>.</a:t>
            </a:r>
          </a:p>
          <a:p>
            <a:pPr lvl="0"/>
            <a:r>
              <a:rPr lang="en-US" b="1" i="1" dirty="0" smtClean="0"/>
              <a:t>Spokesperson</a:t>
            </a:r>
            <a:r>
              <a:rPr lang="en-US" dirty="0" smtClean="0"/>
              <a:t> will share one highlight with the entire group. </a:t>
            </a:r>
            <a:endParaRPr lang="en-US" dirty="0"/>
          </a:p>
          <a:p>
            <a:endParaRPr lang="en-US" dirty="0"/>
          </a:p>
        </p:txBody>
      </p:sp>
    </p:spTree>
    <p:extLst>
      <p:ext uri="{BB962C8B-B14F-4D97-AF65-F5344CB8AC3E}">
        <p14:creationId xmlns:p14="http://schemas.microsoft.com/office/powerpoint/2010/main" val="12529248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a:xfrm>
            <a:off x="973666" y="1447800"/>
            <a:ext cx="7713133" cy="4902200"/>
          </a:xfrm>
        </p:spPr>
        <p:txBody>
          <a:bodyPr>
            <a:normAutofit fontScale="77500" lnSpcReduction="20000"/>
          </a:bodyPr>
          <a:lstStyle/>
          <a:p>
            <a:pPr>
              <a:lnSpc>
                <a:spcPct val="110000"/>
              </a:lnSpc>
            </a:pPr>
            <a:r>
              <a:rPr lang="en-US" dirty="0"/>
              <a:t>What has happened so far in your schools related to the work done in Bridging Math Practices? Brainstorm </a:t>
            </a:r>
            <a:r>
              <a:rPr lang="en-US" dirty="0" smtClean="0"/>
              <a:t>some of the issues teachers have struggled with related to argumentation. </a:t>
            </a:r>
            <a:r>
              <a:rPr lang="en-US" dirty="0"/>
              <a:t>What were some suggestions teachers gave each other?</a:t>
            </a:r>
          </a:p>
          <a:p>
            <a:pPr>
              <a:lnSpc>
                <a:spcPct val="110000"/>
              </a:lnSpc>
            </a:pPr>
            <a:r>
              <a:rPr lang="en-US" dirty="0"/>
              <a:t>What are some highlights? Narrow down the brainstorming above to the main (1-2) themes that emerged from the work you’ve done at your school.  </a:t>
            </a:r>
          </a:p>
          <a:p>
            <a:pPr>
              <a:lnSpc>
                <a:spcPct val="110000"/>
              </a:lnSpc>
            </a:pPr>
            <a:r>
              <a:rPr lang="en-US" dirty="0" smtClean="0"/>
              <a:t>What </a:t>
            </a:r>
            <a:r>
              <a:rPr lang="en-US" dirty="0"/>
              <a:t>are the goals for your school site for the spring? Think about next steps</a:t>
            </a:r>
            <a:r>
              <a:rPr lang="en-US" dirty="0" smtClean="0"/>
              <a:t>.</a:t>
            </a:r>
          </a:p>
          <a:p>
            <a:pPr>
              <a:lnSpc>
                <a:spcPct val="110000"/>
              </a:lnSpc>
            </a:pPr>
            <a:r>
              <a:rPr lang="en-US" dirty="0"/>
              <a:t>What are some suggestions for the UConn three-day PD on June </a:t>
            </a:r>
            <a:r>
              <a:rPr lang="en-US" dirty="0" smtClean="0"/>
              <a:t>24</a:t>
            </a:r>
            <a:r>
              <a:rPr lang="en-US" baseline="30000" dirty="0" smtClean="0"/>
              <a:t>th</a:t>
            </a:r>
            <a:r>
              <a:rPr lang="en-US" dirty="0" smtClean="0"/>
              <a:t>-</a:t>
            </a:r>
            <a:r>
              <a:rPr lang="en-US" dirty="0"/>
              <a:t>26</a:t>
            </a:r>
            <a:r>
              <a:rPr lang="en-US" baseline="30000" dirty="0"/>
              <a:t>th</a:t>
            </a:r>
            <a:r>
              <a:rPr lang="en-US" dirty="0"/>
              <a:t>?</a:t>
            </a:r>
          </a:p>
          <a:p>
            <a:pPr>
              <a:lnSpc>
                <a:spcPct val="110000"/>
              </a:lnSpc>
            </a:pPr>
            <a:endParaRPr lang="en-US" dirty="0"/>
          </a:p>
          <a:p>
            <a:endParaRPr lang="en-US" dirty="0"/>
          </a:p>
          <a:p>
            <a:endParaRPr lang="en-US" dirty="0"/>
          </a:p>
        </p:txBody>
      </p:sp>
    </p:spTree>
    <p:extLst>
      <p:ext uri="{BB962C8B-B14F-4D97-AF65-F5344CB8AC3E}">
        <p14:creationId xmlns:p14="http://schemas.microsoft.com/office/powerpoint/2010/main" val="37328050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Working Lunch Table Groups</a:t>
            </a:r>
            <a:br>
              <a:rPr lang="en-US" dirty="0" smtClean="0"/>
            </a:br>
            <a:r>
              <a:rPr lang="en-US" dirty="0" smtClean="0"/>
              <a:t>LUNCH ENDS @ 12</a:t>
            </a:r>
            <a:r>
              <a:rPr lang="en-US" smtClean="0"/>
              <a:t>:55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9630735"/>
              </p:ext>
            </p:extLst>
          </p:nvPr>
        </p:nvGraphicFramePr>
        <p:xfrm>
          <a:off x="1435608" y="1347083"/>
          <a:ext cx="7535334" cy="5486400"/>
        </p:xfrm>
        <a:graphic>
          <a:graphicData uri="http://schemas.openxmlformats.org/drawingml/2006/table">
            <a:tbl>
              <a:tblPr firstRow="1" bandRow="1">
                <a:tableStyleId>{5C22544A-7EE6-4342-B048-85BDC9FD1C3A}</a:tableStyleId>
              </a:tblPr>
              <a:tblGrid>
                <a:gridCol w="1325662"/>
                <a:gridCol w="4502227"/>
                <a:gridCol w="1707445"/>
              </a:tblGrid>
              <a:tr h="447014">
                <a:tc>
                  <a:txBody>
                    <a:bodyPr/>
                    <a:lstStyle/>
                    <a:p>
                      <a:r>
                        <a:rPr lang="en-US" sz="2400" dirty="0" smtClean="0"/>
                        <a:t>Table</a:t>
                      </a:r>
                      <a:endParaRPr lang="en-US" sz="2400" dirty="0"/>
                    </a:p>
                  </a:txBody>
                  <a:tcPr/>
                </a:tc>
                <a:tc>
                  <a:txBody>
                    <a:bodyPr/>
                    <a:lstStyle/>
                    <a:p>
                      <a:r>
                        <a:rPr lang="en-US" sz="2400" dirty="0" smtClean="0"/>
                        <a:t>School</a:t>
                      </a:r>
                      <a:endParaRPr lang="en-US" sz="2400" dirty="0"/>
                    </a:p>
                  </a:txBody>
                  <a:tcPr/>
                </a:tc>
                <a:tc>
                  <a:txBody>
                    <a:bodyPr/>
                    <a:lstStyle/>
                    <a:p>
                      <a:r>
                        <a:rPr lang="en-US" sz="2400" dirty="0" smtClean="0"/>
                        <a:t>Room</a:t>
                      </a:r>
                      <a:endParaRPr lang="en-US" sz="2400" dirty="0"/>
                    </a:p>
                  </a:txBody>
                  <a:tcPr/>
                </a:tc>
              </a:tr>
              <a:tr h="447014">
                <a:tc>
                  <a:txBody>
                    <a:bodyPr/>
                    <a:lstStyle/>
                    <a:p>
                      <a:pPr algn="ctr"/>
                      <a:r>
                        <a:rPr lang="en-US" sz="2400" dirty="0" smtClean="0"/>
                        <a:t>1</a:t>
                      </a:r>
                      <a:endParaRPr lang="en-US" sz="2400" dirty="0"/>
                    </a:p>
                  </a:txBody>
                  <a:tcPr/>
                </a:tc>
                <a:tc>
                  <a:txBody>
                    <a:bodyPr/>
                    <a:lstStyle/>
                    <a:p>
                      <a:r>
                        <a:rPr lang="en-US" sz="2400" dirty="0" smtClean="0"/>
                        <a:t>Martin Elementary</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2</a:t>
                      </a:r>
                      <a:endParaRPr lang="en-US" sz="2400" dirty="0"/>
                    </a:p>
                  </a:txBody>
                  <a:tcPr/>
                </a:tc>
                <a:tc>
                  <a:txBody>
                    <a:bodyPr/>
                    <a:lstStyle/>
                    <a:p>
                      <a:r>
                        <a:rPr lang="en-US" sz="2400" dirty="0" smtClean="0"/>
                        <a:t>Bowers Elementary &amp; </a:t>
                      </a:r>
                      <a:r>
                        <a:rPr lang="en-US" sz="2400" dirty="0" err="1" smtClean="0"/>
                        <a:t>Verplanck</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3</a:t>
                      </a:r>
                      <a:endParaRPr lang="en-US" sz="2400" dirty="0"/>
                    </a:p>
                  </a:txBody>
                  <a:tcPr/>
                </a:tc>
                <a:tc>
                  <a:txBody>
                    <a:bodyPr/>
                    <a:lstStyle/>
                    <a:p>
                      <a:r>
                        <a:rPr lang="en-US" sz="2400" dirty="0" smtClean="0"/>
                        <a:t>Highland Park Elementary</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4</a:t>
                      </a:r>
                      <a:endParaRPr lang="en-US" sz="24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Washington Elementary</a:t>
                      </a:r>
                    </a:p>
                  </a:txBody>
                  <a:tcPr/>
                </a:tc>
                <a:tc>
                  <a:txBody>
                    <a:bodyPr/>
                    <a:lstStyle/>
                    <a:p>
                      <a:r>
                        <a:rPr lang="en-US" dirty="0" smtClean="0"/>
                        <a:t>144</a:t>
                      </a:r>
                      <a:endParaRPr lang="en-US" dirty="0"/>
                    </a:p>
                  </a:txBody>
                  <a:tcPr/>
                </a:tc>
              </a:tr>
              <a:tr h="447014">
                <a:tc>
                  <a:txBody>
                    <a:bodyPr/>
                    <a:lstStyle/>
                    <a:p>
                      <a:pPr algn="ctr"/>
                      <a:r>
                        <a:rPr lang="en-US" sz="2400" dirty="0" smtClean="0"/>
                        <a:t>5</a:t>
                      </a:r>
                      <a:endParaRPr lang="en-US" sz="2400" dirty="0"/>
                    </a:p>
                  </a:txBody>
                  <a:tcPr/>
                </a:tc>
                <a:tc>
                  <a:txBody>
                    <a:bodyPr/>
                    <a:lstStyle/>
                    <a:p>
                      <a:r>
                        <a:rPr lang="en-US" sz="2400" dirty="0" smtClean="0"/>
                        <a:t>Mansfield Elementary Schools</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6</a:t>
                      </a:r>
                      <a:endParaRPr lang="en-US" sz="2400" dirty="0"/>
                    </a:p>
                  </a:txBody>
                  <a:tcPr/>
                </a:tc>
                <a:tc>
                  <a:txBody>
                    <a:bodyPr/>
                    <a:lstStyle/>
                    <a:p>
                      <a:r>
                        <a:rPr lang="en-US" sz="2400" dirty="0" smtClean="0"/>
                        <a:t>Mansfield Middle School</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7</a:t>
                      </a:r>
                      <a:endParaRPr lang="en-US" sz="2400" dirty="0"/>
                    </a:p>
                  </a:txBody>
                  <a:tcPr/>
                </a:tc>
                <a:tc>
                  <a:txBody>
                    <a:bodyPr/>
                    <a:lstStyle/>
                    <a:p>
                      <a:r>
                        <a:rPr lang="en-US" sz="2400" dirty="0" err="1" smtClean="0"/>
                        <a:t>Bulkeley</a:t>
                      </a:r>
                      <a:r>
                        <a:rPr lang="en-US" sz="2400" dirty="0" smtClean="0"/>
                        <a:t> High</a:t>
                      </a:r>
                      <a:r>
                        <a:rPr lang="en-US" sz="2400" baseline="0" dirty="0" smtClean="0"/>
                        <a:t> School</a:t>
                      </a:r>
                      <a:endParaRPr lang="en-US" sz="2400" dirty="0"/>
                    </a:p>
                  </a:txBody>
                  <a:tcPr/>
                </a:tc>
                <a:tc>
                  <a:txBody>
                    <a:bodyPr/>
                    <a:lstStyle/>
                    <a:p>
                      <a:r>
                        <a:rPr lang="en-US" dirty="0" smtClean="0"/>
                        <a:t>144</a:t>
                      </a:r>
                      <a:endParaRPr lang="en-US" dirty="0"/>
                    </a:p>
                  </a:txBody>
                  <a:tcPr/>
                </a:tc>
              </a:tr>
              <a:tr h="447014">
                <a:tc>
                  <a:txBody>
                    <a:bodyPr/>
                    <a:lstStyle/>
                    <a:p>
                      <a:pPr algn="ctr"/>
                      <a:r>
                        <a:rPr lang="en-US" sz="2400" dirty="0" smtClean="0"/>
                        <a:t>8</a:t>
                      </a:r>
                      <a:endParaRPr lang="en-US" sz="2400" dirty="0"/>
                    </a:p>
                  </a:txBody>
                  <a:tcPr/>
                </a:tc>
                <a:tc>
                  <a:txBody>
                    <a:bodyPr/>
                    <a:lstStyle/>
                    <a:p>
                      <a:r>
                        <a:rPr lang="en-US" sz="2400" dirty="0" err="1" smtClean="0">
                          <a:solidFill>
                            <a:srgbClr val="660066"/>
                          </a:solidFill>
                        </a:rPr>
                        <a:t>Bennet</a:t>
                      </a:r>
                      <a:r>
                        <a:rPr lang="en-US" sz="2400" dirty="0" smtClean="0">
                          <a:solidFill>
                            <a:srgbClr val="660066"/>
                          </a:solidFill>
                        </a:rPr>
                        <a:t> Academy</a:t>
                      </a:r>
                      <a:endParaRPr lang="en-US" sz="2400" dirty="0">
                        <a:solidFill>
                          <a:srgbClr val="660066"/>
                        </a:solidFill>
                      </a:endParaRPr>
                    </a:p>
                  </a:txBody>
                  <a:tcPr/>
                </a:tc>
                <a:tc>
                  <a:txBody>
                    <a:bodyPr/>
                    <a:lstStyle/>
                    <a:p>
                      <a:r>
                        <a:rPr lang="en-US" dirty="0" smtClean="0">
                          <a:solidFill>
                            <a:srgbClr val="660066"/>
                          </a:solidFill>
                        </a:rPr>
                        <a:t>142</a:t>
                      </a:r>
                      <a:endParaRPr lang="en-US" dirty="0">
                        <a:solidFill>
                          <a:srgbClr val="660066"/>
                        </a:solidFill>
                      </a:endParaRPr>
                    </a:p>
                  </a:txBody>
                  <a:tcPr/>
                </a:tc>
              </a:tr>
              <a:tr h="447014">
                <a:tc>
                  <a:txBody>
                    <a:bodyPr/>
                    <a:lstStyle/>
                    <a:p>
                      <a:pPr algn="ctr"/>
                      <a:r>
                        <a:rPr lang="en-US" sz="2400" dirty="0" smtClean="0">
                          <a:solidFill>
                            <a:srgbClr val="660066"/>
                          </a:solidFill>
                        </a:rPr>
                        <a:t>9</a:t>
                      </a:r>
                      <a:endParaRPr lang="en-US" sz="2400" dirty="0">
                        <a:solidFill>
                          <a:srgbClr val="660066"/>
                        </a:solidFill>
                      </a:endParaRPr>
                    </a:p>
                  </a:txBody>
                  <a:tcPr/>
                </a:tc>
                <a:tc>
                  <a:txBody>
                    <a:bodyPr/>
                    <a:lstStyle/>
                    <a:p>
                      <a:r>
                        <a:rPr lang="en-US" sz="2400" dirty="0" smtClean="0">
                          <a:solidFill>
                            <a:srgbClr val="660066"/>
                          </a:solidFill>
                        </a:rPr>
                        <a:t>Buckley Elementary </a:t>
                      </a:r>
                      <a:endParaRPr lang="en-US" sz="2400" dirty="0">
                        <a:solidFill>
                          <a:srgbClr val="660066"/>
                        </a:solidFill>
                      </a:endParaRPr>
                    </a:p>
                  </a:txBody>
                  <a:tcPr/>
                </a:tc>
                <a:tc>
                  <a:txBody>
                    <a:bodyPr/>
                    <a:lstStyle/>
                    <a:p>
                      <a:r>
                        <a:rPr lang="en-US" dirty="0" smtClean="0">
                          <a:solidFill>
                            <a:srgbClr val="660066"/>
                          </a:solidFill>
                        </a:rPr>
                        <a:t>142</a:t>
                      </a:r>
                      <a:endParaRPr lang="en-US" dirty="0">
                        <a:solidFill>
                          <a:srgbClr val="660066"/>
                        </a:solidFill>
                      </a:endParaRPr>
                    </a:p>
                  </a:txBody>
                  <a:tcPr/>
                </a:tc>
              </a:tr>
              <a:tr h="447014">
                <a:tc>
                  <a:txBody>
                    <a:bodyPr/>
                    <a:lstStyle/>
                    <a:p>
                      <a:pPr algn="ctr"/>
                      <a:r>
                        <a:rPr lang="en-US" sz="2400" dirty="0" smtClean="0">
                          <a:solidFill>
                            <a:srgbClr val="660066"/>
                          </a:solidFill>
                        </a:rPr>
                        <a:t>10</a:t>
                      </a:r>
                      <a:endParaRPr lang="en-US" sz="2400" dirty="0">
                        <a:solidFill>
                          <a:srgbClr val="660066"/>
                        </a:solidFill>
                      </a:endParaRPr>
                    </a:p>
                  </a:txBody>
                  <a:tcPr/>
                </a:tc>
                <a:tc>
                  <a:txBody>
                    <a:bodyPr/>
                    <a:lstStyle/>
                    <a:p>
                      <a:r>
                        <a:rPr lang="en-US" sz="2400" dirty="0" smtClean="0">
                          <a:solidFill>
                            <a:srgbClr val="660066"/>
                          </a:solidFill>
                        </a:rPr>
                        <a:t>Manchester High School</a:t>
                      </a:r>
                      <a:endParaRPr lang="en-US" sz="2400" dirty="0">
                        <a:solidFill>
                          <a:srgbClr val="660066"/>
                        </a:solidFill>
                      </a:endParaRPr>
                    </a:p>
                  </a:txBody>
                  <a:tcPr/>
                </a:tc>
                <a:tc>
                  <a:txBody>
                    <a:bodyPr/>
                    <a:lstStyle/>
                    <a:p>
                      <a:r>
                        <a:rPr lang="en-US" dirty="0" smtClean="0">
                          <a:solidFill>
                            <a:srgbClr val="660066"/>
                          </a:solidFill>
                        </a:rPr>
                        <a:t>142</a:t>
                      </a:r>
                      <a:endParaRPr lang="en-US" dirty="0">
                        <a:solidFill>
                          <a:srgbClr val="660066"/>
                        </a:solidFill>
                      </a:endParaRPr>
                    </a:p>
                  </a:txBody>
                  <a:tcPr/>
                </a:tc>
              </a:tr>
              <a:tr h="447014">
                <a:tc>
                  <a:txBody>
                    <a:bodyPr/>
                    <a:lstStyle/>
                    <a:p>
                      <a:pPr algn="ctr"/>
                      <a:endParaRPr lang="en-US" sz="2400" dirty="0">
                        <a:solidFill>
                          <a:srgbClr val="660066"/>
                        </a:solidFill>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7271148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688643" y="5348288"/>
            <a:ext cx="6400800" cy="1509712"/>
          </a:xfrm>
        </p:spPr>
        <p:txBody>
          <a:bodyPr/>
          <a:lstStyle/>
          <a:p>
            <a:r>
              <a:rPr lang="en-US" dirty="0"/>
              <a:t>Supporting argumentation as an everyday event</a:t>
            </a:r>
          </a:p>
          <a:p>
            <a:endParaRPr lang="en-US" dirty="0"/>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1587503" y="960741"/>
            <a:ext cx="1741309"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dirty="0" smtClean="0">
                <a:solidFill>
                  <a:schemeClr val="accent3">
                    <a:lumMod val="75000"/>
                  </a:schemeClr>
                </a:solidFill>
              </a:rPr>
              <a:t>Verbal</a:t>
            </a:r>
            <a:endParaRPr lang="en-US" sz="4000" dirty="0">
              <a:solidFill>
                <a:schemeClr val="accent3">
                  <a:lumMod val="75000"/>
                </a:schemeClr>
              </a:solidFill>
            </a:endParaRPr>
          </a:p>
        </p:txBody>
      </p:sp>
      <p:pic>
        <p:nvPicPr>
          <p:cNvPr id="6" name="Picture 5"/>
          <p:cNvPicPr>
            <a:picLocks noChangeAspect="1"/>
          </p:cNvPicPr>
          <p:nvPr/>
        </p:nvPicPr>
        <p:blipFill>
          <a:blip r:embed="rId4"/>
          <a:stretch>
            <a:fillRect/>
          </a:stretch>
        </p:blipFill>
        <p:spPr>
          <a:xfrm>
            <a:off x="-65380" y="1375822"/>
            <a:ext cx="4686772" cy="5476038"/>
          </a:xfrm>
          <a:prstGeom prst="rect">
            <a:avLst/>
          </a:prstGeom>
        </p:spPr>
      </p:pic>
      <p:sp>
        <p:nvSpPr>
          <p:cNvPr id="9" name="TextBox 8"/>
          <p:cNvSpPr txBox="1"/>
          <p:nvPr/>
        </p:nvSpPr>
        <p:spPr>
          <a:xfrm>
            <a:off x="4586112" y="3155739"/>
            <a:ext cx="1987670"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dirty="0" smtClean="0">
                <a:solidFill>
                  <a:schemeClr val="accent3">
                    <a:lumMod val="75000"/>
                  </a:schemeClr>
                </a:solidFill>
              </a:rPr>
              <a:t>Written</a:t>
            </a:r>
            <a:endParaRPr lang="en-US" sz="4000" dirty="0">
              <a:solidFill>
                <a:schemeClr val="accent3">
                  <a:lumMod val="75000"/>
                </a:schemeClr>
              </a:solidFill>
            </a:endParaRPr>
          </a:p>
        </p:txBody>
      </p:sp>
    </p:spTree>
    <p:extLst>
      <p:ext uri="{BB962C8B-B14F-4D97-AF65-F5344CB8AC3E}">
        <p14:creationId xmlns:p14="http://schemas.microsoft.com/office/powerpoint/2010/main" val="13175934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755499" y="1332743"/>
            <a:ext cx="7407178" cy="5525257"/>
          </a:xfrm>
          <a:prstGeom prst="rect">
            <a:avLst/>
          </a:prstGeom>
        </p:spPr>
      </p:pic>
      <p:sp>
        <p:nvSpPr>
          <p:cNvPr id="2" name="Title 1"/>
          <p:cNvSpPr>
            <a:spLocks noGrp="1"/>
          </p:cNvSpPr>
          <p:nvPr>
            <p:ph type="title"/>
          </p:nvPr>
        </p:nvSpPr>
        <p:spPr>
          <a:xfrm>
            <a:off x="718227" y="2268760"/>
            <a:ext cx="2802572" cy="1512209"/>
          </a:xfrm>
        </p:spPr>
        <p:txBody>
          <a:bodyPr/>
          <a:lstStyle/>
          <a:p>
            <a:pPr algn="ctr"/>
            <a:r>
              <a:rPr lang="en-US" dirty="0" smtClean="0"/>
              <a:t>Agenda</a:t>
            </a:r>
            <a:endParaRPr lang="en-US" dirty="0"/>
          </a:p>
        </p:txBody>
      </p:sp>
      <p:sp>
        <p:nvSpPr>
          <p:cNvPr id="12" name="TextBox 11"/>
          <p:cNvSpPr txBox="1"/>
          <p:nvPr/>
        </p:nvSpPr>
        <p:spPr>
          <a:xfrm>
            <a:off x="0" y="3676148"/>
            <a:ext cx="4930336" cy="31700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dirty="0" smtClean="0"/>
              <a:t>    Phase 1: </a:t>
            </a:r>
          </a:p>
          <a:p>
            <a:r>
              <a:rPr lang="en-US" sz="4000" dirty="0" smtClean="0"/>
              <a:t>    Treasure </a:t>
            </a:r>
            <a:r>
              <a:rPr lang="en-US" sz="4000" dirty="0"/>
              <a:t>h</a:t>
            </a:r>
            <a:r>
              <a:rPr lang="en-US" sz="4000" dirty="0" smtClean="0"/>
              <a:t>unt</a:t>
            </a:r>
          </a:p>
          <a:p>
            <a:endParaRPr lang="en-US" sz="4000" dirty="0"/>
          </a:p>
          <a:p>
            <a:r>
              <a:rPr lang="en-US" sz="4000" dirty="0" smtClean="0"/>
              <a:t>    Phase II: Finding     </a:t>
            </a:r>
          </a:p>
          <a:p>
            <a:r>
              <a:rPr lang="en-US" sz="4000" dirty="0"/>
              <a:t> </a:t>
            </a:r>
            <a:r>
              <a:rPr lang="en-US" sz="4000" dirty="0" smtClean="0"/>
              <a:t>   your own treasure</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7500" b="90000" l="2750" r="90000"/>
                    </a14:imgEffect>
                  </a14:imgLayer>
                </a14:imgProps>
              </a:ext>
            </a:extLst>
          </a:blip>
          <a:stretch>
            <a:fillRect/>
          </a:stretch>
        </p:blipFill>
        <p:spPr>
          <a:xfrm>
            <a:off x="4930336" y="4474531"/>
            <a:ext cx="2629161" cy="2629161"/>
          </a:xfrm>
          <a:prstGeom prst="rect">
            <a:avLst/>
          </a:prstGeom>
        </p:spPr>
      </p:pic>
      <p:pic>
        <p:nvPicPr>
          <p:cNvPr id="8" name="Picture 7"/>
          <p:cNvPicPr>
            <a:picLocks noChangeAspect="1"/>
          </p:cNvPicPr>
          <p:nvPr/>
        </p:nvPicPr>
        <p:blipFill>
          <a:blip r:embed="rId6"/>
          <a:stretch>
            <a:fillRect/>
          </a:stretch>
        </p:blipFill>
        <p:spPr>
          <a:xfrm>
            <a:off x="4521200" y="3529373"/>
            <a:ext cx="546100" cy="2371588"/>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8361" l="3273" r="97455"/>
                    </a14:imgEffect>
                  </a14:imgLayer>
                </a14:imgProps>
              </a:ext>
            </a:extLst>
          </a:blip>
          <a:stretch>
            <a:fillRect/>
          </a:stretch>
        </p:blipFill>
        <p:spPr>
          <a:xfrm>
            <a:off x="4029446" y="3293384"/>
            <a:ext cx="2652669" cy="1765231"/>
          </a:xfrm>
          <a:prstGeom prst="rect">
            <a:avLst/>
          </a:prstGeom>
        </p:spPr>
      </p:pic>
      <p:pic>
        <p:nvPicPr>
          <p:cNvPr id="9" name="Picture 8"/>
          <p:cNvPicPr>
            <a:picLocks noChangeAspect="1"/>
          </p:cNvPicPr>
          <p:nvPr/>
        </p:nvPicPr>
        <p:blipFill rotWithShape="1">
          <a:blip r:embed="rId9"/>
          <a:srcRect r="13828"/>
          <a:stretch/>
        </p:blipFill>
        <p:spPr>
          <a:xfrm>
            <a:off x="-18673" y="-76958"/>
            <a:ext cx="1195231" cy="3753105"/>
          </a:xfrm>
          <a:prstGeom prst="rect">
            <a:avLst/>
          </a:prstGeom>
          <a:effectLst/>
        </p:spPr>
      </p:pic>
      <p:sp>
        <p:nvSpPr>
          <p:cNvPr id="14" name="TextBox 13"/>
          <p:cNvSpPr txBox="1"/>
          <p:nvPr/>
        </p:nvSpPr>
        <p:spPr>
          <a:xfrm>
            <a:off x="0" y="37191"/>
            <a:ext cx="9221618" cy="1938992"/>
          </a:xfrm>
          <a:prstGeom prst="rect">
            <a:avLst/>
          </a:prstGeom>
          <a:noFill/>
        </p:spPr>
        <p:txBody>
          <a:bodyPr wrap="square" rtlCol="0">
            <a:spAutoFit/>
          </a:bodyPr>
          <a:lstStyle/>
          <a:p>
            <a:pPr algn="ctr"/>
            <a:r>
              <a:rPr lang="en-US" sz="4000" b="1" dirty="0"/>
              <a:t>Characteristics of </a:t>
            </a:r>
            <a:r>
              <a:rPr lang="en-US" sz="4000" b="1" dirty="0" smtClean="0"/>
              <a:t> Tasks </a:t>
            </a:r>
            <a:r>
              <a:rPr lang="en-US" sz="4000" b="1" dirty="0"/>
              <a:t>Lending Themselves to Mathematical Argumentation</a:t>
            </a:r>
            <a:r>
              <a:rPr lang="en-US" sz="4000" dirty="0"/>
              <a:t> </a:t>
            </a:r>
          </a:p>
        </p:txBody>
      </p:sp>
    </p:spTree>
    <p:extLst>
      <p:ext uri="{BB962C8B-B14F-4D97-AF65-F5344CB8AC3E}">
        <p14:creationId xmlns:p14="http://schemas.microsoft.com/office/powerpoint/2010/main" val="12812163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16" name="Group 15"/>
          <p:cNvGrpSpPr/>
          <p:nvPr/>
        </p:nvGrpSpPr>
        <p:grpSpPr>
          <a:xfrm>
            <a:off x="-247518" y="-33303"/>
            <a:ext cx="9391517" cy="7127587"/>
            <a:chOff x="-247518" y="-89325"/>
            <a:chExt cx="9391517" cy="7127587"/>
          </a:xfrm>
        </p:grpSpPr>
        <p:pic>
          <p:nvPicPr>
            <p:cNvPr id="11" name="Picture 10"/>
            <p:cNvPicPr>
              <a:picLocks noChangeAspect="1"/>
            </p:cNvPicPr>
            <p:nvPr/>
          </p:nvPicPr>
          <p:blipFill rotWithShape="1">
            <a:blip r:embed="rId3"/>
            <a:srcRect b="4306"/>
            <a:stretch/>
          </p:blipFill>
          <p:spPr>
            <a:xfrm>
              <a:off x="-127697" y="-89325"/>
              <a:ext cx="9271696" cy="6897547"/>
            </a:xfrm>
            <a:prstGeom prst="rect">
              <a:avLst/>
            </a:prstGeom>
          </p:spPr>
        </p:pic>
        <p:pic>
          <p:nvPicPr>
            <p:cNvPr id="6" name="Picture 5"/>
            <p:cNvPicPr>
              <a:picLocks noChangeAspect="1"/>
            </p:cNvPicPr>
            <p:nvPr/>
          </p:nvPicPr>
          <p:blipFill rotWithShape="1">
            <a:blip r:embed="rId4"/>
            <a:srcRect l="2936" b="13897"/>
            <a:stretch/>
          </p:blipFill>
          <p:spPr>
            <a:xfrm rot="3524819">
              <a:off x="4676257" y="4050051"/>
              <a:ext cx="4115800" cy="1439460"/>
            </a:xfrm>
            <a:prstGeom prst="rect">
              <a:avLst/>
            </a:prstGeom>
            <a:ln w="38100" cap="sq">
              <a:noFill/>
              <a:prstDash val="solid"/>
              <a:miter lim="800000"/>
            </a:ln>
            <a:effectLst/>
          </p:spPr>
        </p:pic>
        <p:pic>
          <p:nvPicPr>
            <p:cNvPr id="4" name="Picture 3"/>
            <p:cNvPicPr>
              <a:picLocks noChangeAspect="1"/>
            </p:cNvPicPr>
            <p:nvPr/>
          </p:nvPicPr>
          <p:blipFill>
            <a:blip r:embed="rId5"/>
            <a:stretch>
              <a:fillRect/>
            </a:stretch>
          </p:blipFill>
          <p:spPr>
            <a:xfrm rot="661037">
              <a:off x="-247518" y="3761947"/>
              <a:ext cx="2589455" cy="3276315"/>
            </a:xfrm>
            <a:prstGeom prst="rect">
              <a:avLst/>
            </a:prstGeom>
          </p:spPr>
        </p:pic>
        <p:sp>
          <p:nvSpPr>
            <p:cNvPr id="15" name="Pentagon 14"/>
            <p:cNvSpPr/>
            <p:nvPr/>
          </p:nvSpPr>
          <p:spPr>
            <a:xfrm rot="20026490">
              <a:off x="1196350" y="376886"/>
              <a:ext cx="4917588" cy="1033139"/>
            </a:xfrm>
            <a:prstGeom prst="homePlate">
              <a:avLst/>
            </a:prstGeom>
            <a:solidFill>
              <a:schemeClr val="bg1"/>
            </a:solidFill>
            <a:ln>
              <a:solidFill>
                <a:schemeClr val="tx1"/>
              </a:solidFill>
            </a:ln>
            <a:effectLst>
              <a:outerShdw blurRad="63500" dist="25400" dir="54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Description: Macintosh HD:Users:madelynwilliams:Desktop:BPCME logo copy.jpg"/>
            <p:cNvPicPr/>
            <p:nvPr/>
          </p:nvPicPr>
          <p:blipFill>
            <a:blip r:embed="rId6">
              <a:extLst>
                <a:ext uri="{28A0092B-C50C-407E-A947-70E740481C1C}">
                  <a14:useLocalDpi xmlns:a14="http://schemas.microsoft.com/office/drawing/2010/main" val="0"/>
                </a:ext>
              </a:extLst>
            </a:blip>
            <a:srcRect/>
            <a:stretch>
              <a:fillRect/>
            </a:stretch>
          </p:blipFill>
          <p:spPr bwMode="auto">
            <a:xfrm rot="19962211">
              <a:off x="1903705" y="564343"/>
              <a:ext cx="2834320" cy="988424"/>
            </a:xfrm>
            <a:prstGeom prst="rect">
              <a:avLst/>
            </a:prstGeom>
            <a:ln w="38100" cap="sq">
              <a:noFill/>
              <a:prstDash val="solid"/>
              <a:miter lim="800000"/>
            </a:ln>
            <a:effectLst/>
          </p:spPr>
        </p:pic>
      </p:grpSp>
    </p:spTree>
    <p:extLst>
      <p:ext uri="{BB962C8B-B14F-4D97-AF65-F5344CB8AC3E}">
        <p14:creationId xmlns:p14="http://schemas.microsoft.com/office/powerpoint/2010/main" val="14987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Curriculum as a </a:t>
            </a:r>
            <a:r>
              <a:rPr lang="en-US" u="sng" dirty="0" smtClean="0"/>
              <a:t>resource</a:t>
            </a:r>
            <a:r>
              <a:rPr lang="en-US" dirty="0" smtClean="0"/>
              <a:t> </a:t>
            </a:r>
            <a:endParaRPr lang="en-US" dirty="0"/>
          </a:p>
        </p:txBody>
      </p:sp>
      <p:pic>
        <p:nvPicPr>
          <p:cNvPr id="12" name="Picture 11"/>
          <p:cNvPicPr>
            <a:picLocks noChangeAspect="1"/>
          </p:cNvPicPr>
          <p:nvPr/>
        </p:nvPicPr>
        <p:blipFill>
          <a:blip r:embed="rId3"/>
          <a:stretch>
            <a:fillRect/>
          </a:stretch>
        </p:blipFill>
        <p:spPr>
          <a:xfrm rot="20026108">
            <a:off x="1643214" y="1821668"/>
            <a:ext cx="3373741" cy="4588288"/>
          </a:xfrm>
          <a:prstGeom prst="rect">
            <a:avLst/>
          </a:prstGeom>
          <a:ln>
            <a:noFill/>
          </a:ln>
          <a:effectLst>
            <a:outerShdw blurRad="292100" dist="139700" dir="2700000" algn="tl" rotWithShape="0">
              <a:srgbClr val="333333">
                <a:alpha val="65000"/>
              </a:srgbClr>
            </a:outerShdw>
          </a:effectLst>
        </p:spPr>
      </p:pic>
      <p:pic>
        <p:nvPicPr>
          <p:cNvPr id="10" name="Content Placeholder 9" descr="photo-19.jpg"/>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751" t="10424" b="2295"/>
          <a:stretch/>
        </p:blipFill>
        <p:spPr>
          <a:xfrm rot="5400000">
            <a:off x="4013118" y="2280795"/>
            <a:ext cx="5235222" cy="3508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73374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as a </a:t>
            </a:r>
            <a:r>
              <a:rPr lang="en-US" u="sng" dirty="0" smtClean="0"/>
              <a:t>resource</a:t>
            </a:r>
            <a:endParaRPr lang="en-US" u="sng" dirty="0"/>
          </a:p>
        </p:txBody>
      </p:sp>
      <p:pic>
        <p:nvPicPr>
          <p:cNvPr id="4" name="Content Placeholder 3"/>
          <p:cNvPicPr>
            <a:picLocks noGrp="1" noChangeAspect="1"/>
          </p:cNvPicPr>
          <p:nvPr>
            <p:ph idx="1"/>
          </p:nvPr>
        </p:nvPicPr>
        <p:blipFill rotWithShape="1">
          <a:blip r:embed="rId3"/>
          <a:srcRect l="5619" t="73229" r="9357" b="8359"/>
          <a:stretch/>
        </p:blipFill>
        <p:spPr>
          <a:xfrm>
            <a:off x="1114314" y="1925639"/>
            <a:ext cx="7755245" cy="359180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566333" y="2243666"/>
            <a:ext cx="6589889" cy="954107"/>
          </a:xfrm>
          <a:prstGeom prst="rect">
            <a:avLst/>
          </a:prstGeom>
          <a:solidFill>
            <a:schemeClr val="bg1"/>
          </a:solidFill>
        </p:spPr>
        <p:txBody>
          <a:bodyPr wrap="square" rtlCol="0">
            <a:spAutoFit/>
          </a:bodyPr>
          <a:lstStyle/>
          <a:p>
            <a:r>
              <a:rPr lang="en-US" sz="2800" b="1" dirty="0" smtClean="0"/>
              <a:t>Why is it important to know the basic addition and subtraction facts?</a:t>
            </a:r>
            <a:endParaRPr lang="en-US" sz="2800" b="1" dirty="0"/>
          </a:p>
        </p:txBody>
      </p:sp>
      <p:pic>
        <p:nvPicPr>
          <p:cNvPr id="6" name="Picture 5"/>
          <p:cNvPicPr>
            <a:picLocks noChangeAspect="1"/>
          </p:cNvPicPr>
          <p:nvPr/>
        </p:nvPicPr>
        <p:blipFill>
          <a:blip r:embed="rId4"/>
          <a:stretch>
            <a:fillRect/>
          </a:stretch>
        </p:blipFill>
        <p:spPr>
          <a:xfrm rot="5827426">
            <a:off x="-507999" y="2031999"/>
            <a:ext cx="5235222" cy="3324366"/>
          </a:xfrm>
          <a:prstGeom prst="rect">
            <a:avLst/>
          </a:prstGeom>
        </p:spPr>
      </p:pic>
    </p:spTree>
    <p:extLst>
      <p:ext uri="{BB962C8B-B14F-4D97-AF65-F5344CB8AC3E}">
        <p14:creationId xmlns:p14="http://schemas.microsoft.com/office/powerpoint/2010/main" val="35043255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3191" l="4863" r="98480">
                        <a14:foregroundMark x1="70517" y1="44681" x2="70517" y2="44681"/>
                        <a14:foregroundMark x1="70821" y1="40426" x2="70821" y2="40426"/>
                        <a14:foregroundMark x1="65350" y1="17447" x2="65350" y2="17447"/>
                        <a14:foregroundMark x1="38298" y1="22979" x2="38298" y2="22979"/>
                        <a14:foregroundMark x1="39818" y1="31915" x2="39818" y2="31915"/>
                        <a14:foregroundMark x1="26444" y1="16596" x2="26444" y2="16596"/>
                        <a14:foregroundMark x1="21581" y1="17872" x2="21581" y2="17872"/>
                        <a14:foregroundMark x1="37386" y1="15745" x2="37386" y2="15745"/>
                        <a14:foregroundMark x1="31611" y1="12766" x2="11246" y2="13191"/>
                        <a14:foregroundMark x1="57143" y1="11915" x2="66565" y2="11915"/>
                        <a14:foregroundMark x1="54103" y1="12340" x2="54103" y2="12340"/>
                      </a14:backgroundRemoval>
                    </a14:imgEffect>
                  </a14:imgLayer>
                </a14:imgProps>
              </a:ext>
            </a:extLst>
          </a:blip>
          <a:stretch>
            <a:fillRect/>
          </a:stretch>
        </p:blipFill>
        <p:spPr>
          <a:xfrm>
            <a:off x="430389" y="0"/>
            <a:ext cx="4178300" cy="2984500"/>
          </a:xfrm>
          <a:prstGeom prst="rect">
            <a:avLst/>
          </a:prstGeom>
        </p:spPr>
      </p:pic>
      <p:pic>
        <p:nvPicPr>
          <p:cNvPr id="2" name="Picture 1"/>
          <p:cNvPicPr>
            <a:picLocks noChangeAspect="1"/>
          </p:cNvPicPr>
          <p:nvPr/>
        </p:nvPicPr>
        <p:blipFill>
          <a:blip r:embed="rId5"/>
          <a:stretch>
            <a:fillRect/>
          </a:stretch>
        </p:blipFill>
        <p:spPr>
          <a:xfrm rot="20933422">
            <a:off x="560713" y="3539243"/>
            <a:ext cx="2097441" cy="314616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2107496" y="2260600"/>
            <a:ext cx="1968500" cy="2590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a:srcRect l="8395" r="7654" b="24"/>
          <a:stretch/>
        </p:blipFill>
        <p:spPr>
          <a:xfrm>
            <a:off x="4075996" y="849931"/>
            <a:ext cx="2113320" cy="251671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stretch>
            <a:fillRect/>
          </a:stretch>
        </p:blipFill>
        <p:spPr>
          <a:xfrm>
            <a:off x="3697493" y="3640460"/>
            <a:ext cx="1990137" cy="298520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a:stretch>
            <a:fillRect/>
          </a:stretch>
        </p:blipFill>
        <p:spPr>
          <a:xfrm>
            <a:off x="6936224" y="2260600"/>
            <a:ext cx="1902104" cy="251601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8769" l="5000" r="97931">
                        <a14:foregroundMark x1="34828" y1="46769" x2="34828" y2="46769"/>
                        <a14:foregroundMark x1="25690" y1="32923" x2="38103" y2="57231"/>
                        <a14:foregroundMark x1="27931" y1="80923" x2="41207" y2="76923"/>
                        <a14:foregroundMark x1="27759" y1="82769" x2="36379" y2="82769"/>
                        <a14:foregroundMark x1="17414" y1="41538" x2="15345" y2="44615"/>
                        <a14:foregroundMark x1="9828" y1="41538" x2="22931" y2="73846"/>
                        <a14:foregroundMark x1="10345" y1="83385" x2="17931" y2="68923"/>
                        <a14:foregroundMark x1="35690" y1="4000" x2="35690" y2="4000"/>
                        <a14:foregroundMark x1="48793" y1="2154" x2="48793" y2="2154"/>
                        <a14:foregroundMark x1="51379" y1="2154" x2="51379" y2="2154"/>
                        <a14:foregroundMark x1="41552" y1="22769" x2="41552" y2="22769"/>
                        <a14:foregroundMark x1="44828" y1="23077" x2="44828" y2="23077"/>
                      </a14:backgroundRemoval>
                    </a14:imgEffect>
                  </a14:imgLayer>
                </a14:imgProps>
              </a:ext>
            </a:extLst>
          </a:blip>
          <a:stretch>
            <a:fillRect/>
          </a:stretch>
        </p:blipFill>
        <p:spPr>
          <a:xfrm>
            <a:off x="5487530" y="333734"/>
            <a:ext cx="3797580" cy="2127954"/>
          </a:xfrm>
          <a:prstGeom prst="rect">
            <a:avLst/>
          </a:prstGeom>
        </p:spPr>
      </p:pic>
      <p:pic>
        <p:nvPicPr>
          <p:cNvPr id="11" name="Picture 10"/>
          <p:cNvPicPr>
            <a:picLocks noChangeAspect="1"/>
          </p:cNvPicPr>
          <p:nvPr/>
        </p:nvPicPr>
        <p:blipFill>
          <a:blip r:embed="rId12"/>
          <a:stretch>
            <a:fillRect/>
          </a:stretch>
        </p:blipFill>
        <p:spPr>
          <a:xfrm rot="21262872">
            <a:off x="5820742" y="3773926"/>
            <a:ext cx="2230963" cy="282854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528900" y="2997315"/>
            <a:ext cx="5200120" cy="107721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smtClean="0"/>
              <a:t>Grade 3 Writing Study</a:t>
            </a:r>
          </a:p>
          <a:p>
            <a:pPr algn="ctr"/>
            <a:r>
              <a:rPr lang="en-US" sz="2800" dirty="0" smtClean="0"/>
              <a:t>(with argumentation application) </a:t>
            </a:r>
            <a:endParaRPr lang="en-US" sz="2800" dirty="0"/>
          </a:p>
        </p:txBody>
      </p:sp>
    </p:spTree>
    <p:extLst>
      <p:ext uri="{BB962C8B-B14F-4D97-AF65-F5344CB8AC3E}">
        <p14:creationId xmlns:p14="http://schemas.microsoft.com/office/powerpoint/2010/main" val="169083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6895" y="1066800"/>
            <a:ext cx="3144215" cy="2870200"/>
          </a:xfrm>
        </p:spPr>
        <p:txBody>
          <a:bodyPr/>
          <a:lstStyle/>
          <a:p>
            <a:r>
              <a:rPr lang="en-US" sz="4000" dirty="0" smtClean="0"/>
              <a:t>Where are we going??? </a:t>
            </a:r>
            <a:endParaRPr lang="en-US" sz="4000" dirty="0"/>
          </a:p>
        </p:txBody>
      </p:sp>
      <p:pic>
        <p:nvPicPr>
          <p:cNvPr id="11" name="Picture Placeholder 10"/>
          <p:cNvPicPr>
            <a:picLocks noGrp="1" noChangeAspect="1"/>
          </p:cNvPicPr>
          <p:nvPr>
            <p:ph type="pic" idx="1"/>
          </p:nvPr>
        </p:nvPicPr>
        <p:blipFill>
          <a:blip r:embed="rId2"/>
          <a:srcRect t="-8674" b="-8674"/>
          <a:stretch>
            <a:fillRect/>
          </a:stretch>
        </p:blipFill>
        <p:spPr>
          <a:prstGeom prst="rect">
            <a:avLst/>
          </a:prstGeom>
        </p:spPr>
      </p:pic>
    </p:spTree>
    <p:extLst>
      <p:ext uri="{BB962C8B-B14F-4D97-AF65-F5344CB8AC3E}">
        <p14:creationId xmlns:p14="http://schemas.microsoft.com/office/powerpoint/2010/main" val="32400696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1096942" y="20638"/>
            <a:ext cx="7498080" cy="1143000"/>
          </a:xfrm>
        </p:spPr>
        <p:txBody>
          <a:bodyPr/>
          <a:lstStyle/>
          <a:p>
            <a:r>
              <a:rPr lang="en-US" dirty="0" smtClean="0"/>
              <a:t>Quick </a:t>
            </a:r>
            <a:r>
              <a:rPr lang="en-US" dirty="0"/>
              <a:t>F</a:t>
            </a:r>
            <a:r>
              <a:rPr lang="en-US" dirty="0" smtClean="0"/>
              <a:t>acts </a:t>
            </a:r>
            <a:r>
              <a:rPr lang="en-US" dirty="0"/>
              <a:t>A</a:t>
            </a:r>
            <a:r>
              <a:rPr lang="en-US" dirty="0" smtClean="0"/>
              <a:t>bout the </a:t>
            </a:r>
            <a:r>
              <a:rPr lang="en-US" dirty="0"/>
              <a:t>S</a:t>
            </a:r>
            <a:r>
              <a:rPr lang="en-US" dirty="0" smtClean="0"/>
              <a:t>tudy</a:t>
            </a:r>
            <a:endParaRPr lang="en-US" dirty="0"/>
          </a:p>
        </p:txBody>
      </p:sp>
      <p:sp>
        <p:nvSpPr>
          <p:cNvPr id="3" name="Content Placeholder 2"/>
          <p:cNvSpPr>
            <a:spLocks noGrp="1"/>
          </p:cNvSpPr>
          <p:nvPr>
            <p:ph idx="1"/>
          </p:nvPr>
        </p:nvSpPr>
        <p:spPr>
          <a:xfrm>
            <a:off x="1096942" y="1354667"/>
            <a:ext cx="7498080" cy="2511778"/>
          </a:xfrm>
        </p:spPr>
        <p:txBody>
          <a:bodyPr>
            <a:normAutofit lnSpcReduction="10000"/>
          </a:bodyPr>
          <a:lstStyle/>
          <a:p>
            <a:r>
              <a:rPr lang="en-US" sz="2900" dirty="0" smtClean="0"/>
              <a:t>1,923 prompts analyzed</a:t>
            </a:r>
          </a:p>
          <a:p>
            <a:r>
              <a:rPr lang="en-US" sz="2900" dirty="0" smtClean="0"/>
              <a:t>All comprehensive curriculum resources</a:t>
            </a:r>
          </a:p>
          <a:p>
            <a:r>
              <a:rPr lang="en-US" sz="2900" dirty="0"/>
              <a:t>P</a:t>
            </a:r>
            <a:r>
              <a:rPr lang="en-US" sz="2900" dirty="0" smtClean="0"/>
              <a:t>ublished after 2010</a:t>
            </a:r>
          </a:p>
          <a:p>
            <a:r>
              <a:rPr lang="en-US" sz="2900" dirty="0" smtClean="0"/>
              <a:t>Common Core Editions</a:t>
            </a:r>
          </a:p>
          <a:p>
            <a:r>
              <a:rPr lang="en-US" sz="2900" dirty="0" smtClean="0"/>
              <a:t>Looked at the student resource </a:t>
            </a:r>
          </a:p>
          <a:p>
            <a:endParaRPr lang="en-US" dirty="0"/>
          </a:p>
        </p:txBody>
      </p:sp>
    </p:spTree>
    <p:extLst>
      <p:ext uri="{BB962C8B-B14F-4D97-AF65-F5344CB8AC3E}">
        <p14:creationId xmlns:p14="http://schemas.microsoft.com/office/powerpoint/2010/main" val="16042782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956778"/>
          </a:xfrm>
          <a:prstGeom prst="rect">
            <a:avLst/>
          </a:prstGeom>
        </p:spPr>
      </p:pic>
      <p:pic>
        <p:nvPicPr>
          <p:cNvPr id="3" name="Picture 2"/>
          <p:cNvPicPr>
            <a:picLocks noChangeAspect="1"/>
          </p:cNvPicPr>
          <p:nvPr/>
        </p:nvPicPr>
        <p:blipFill>
          <a:blip r:embed="rId4"/>
          <a:stretch>
            <a:fillRect/>
          </a:stretch>
        </p:blipFill>
        <p:spPr>
          <a:xfrm rot="20104643">
            <a:off x="7773332" y="830552"/>
            <a:ext cx="1461640" cy="1461640"/>
          </a:xfrm>
          <a:prstGeom prst="rect">
            <a:avLst/>
          </a:prstGeom>
        </p:spPr>
      </p:pic>
      <p:pic>
        <p:nvPicPr>
          <p:cNvPr id="5" name="Picture 4"/>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43" b="100000" l="0" r="99156"/>
                    </a14:imgEffect>
                  </a14:imgLayer>
                </a14:imgProps>
              </a:ext>
            </a:extLst>
          </a:blip>
          <a:stretch>
            <a:fillRect/>
          </a:stretch>
        </p:blipFill>
        <p:spPr>
          <a:xfrm rot="1228256">
            <a:off x="7140221" y="3884091"/>
            <a:ext cx="1879599" cy="1681329"/>
          </a:xfrm>
          <a:prstGeom prst="rect">
            <a:avLst/>
          </a:prstGeom>
          <a:effectLst>
            <a:glow rad="139700">
              <a:schemeClr val="accent2">
                <a:satMod val="175000"/>
                <a:alpha val="40000"/>
              </a:schemeClr>
            </a:glow>
          </a:effectLst>
        </p:spPr>
      </p:pic>
      <p:pic>
        <p:nvPicPr>
          <p:cNvPr id="8" name="Picture 7"/>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6957" b="96957" l="1000" r="99000"/>
                    </a14:imgEffect>
                  </a14:imgLayer>
                </a14:imgProps>
              </a:ext>
            </a:extLst>
          </a:blip>
          <a:stretch>
            <a:fillRect/>
          </a:stretch>
        </p:blipFill>
        <p:spPr>
          <a:xfrm>
            <a:off x="0" y="4530607"/>
            <a:ext cx="1848554" cy="1417225"/>
          </a:xfrm>
          <a:prstGeom prst="rect">
            <a:avLst/>
          </a:prstGeom>
          <a:effectLst>
            <a:glow rad="228600">
              <a:schemeClr val="accent1">
                <a:satMod val="175000"/>
                <a:alpha val="40000"/>
              </a:schemeClr>
            </a:glow>
          </a:effectLst>
        </p:spPr>
      </p:pic>
      <p:pic>
        <p:nvPicPr>
          <p:cNvPr id="9" name="Picture 8"/>
          <p:cNvPicPr>
            <a:picLocks noChangeAspect="1"/>
          </p:cNvPicPr>
          <p:nvPr/>
        </p:nvPicPr>
        <p:blipFill>
          <a:blip r:embed="rId9"/>
          <a:stretch>
            <a:fillRect/>
          </a:stretch>
        </p:blipFill>
        <p:spPr>
          <a:xfrm>
            <a:off x="169332" y="1636889"/>
            <a:ext cx="1272821" cy="127282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734400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54889" y="4745711"/>
            <a:ext cx="2808110" cy="1872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p:txBody>
          <a:bodyPr>
            <a:normAutofit/>
          </a:bodyPr>
          <a:lstStyle/>
          <a:p>
            <a:r>
              <a:rPr lang="en-US" b="1" dirty="0" smtClean="0">
                <a:solidFill>
                  <a:srgbClr val="3891A7"/>
                </a:solidFill>
              </a:rPr>
              <a:t>Number of </a:t>
            </a:r>
            <a:r>
              <a:rPr lang="en-US" b="1" dirty="0">
                <a:solidFill>
                  <a:srgbClr val="3891A7"/>
                </a:solidFill>
              </a:rPr>
              <a:t>W</a:t>
            </a:r>
            <a:r>
              <a:rPr lang="en-US" b="1" dirty="0" smtClean="0">
                <a:solidFill>
                  <a:srgbClr val="3891A7"/>
                </a:solidFill>
              </a:rPr>
              <a:t>riting </a:t>
            </a:r>
            <a:r>
              <a:rPr lang="en-US" b="1" dirty="0">
                <a:solidFill>
                  <a:srgbClr val="3891A7"/>
                </a:solidFill>
              </a:rPr>
              <a:t>P</a:t>
            </a:r>
            <a:r>
              <a:rPr lang="en-US" b="1" dirty="0" smtClean="0">
                <a:solidFill>
                  <a:srgbClr val="3891A7"/>
                </a:solidFill>
              </a:rPr>
              <a:t>rompts</a:t>
            </a:r>
            <a:endParaRPr lang="en-US" b="1" dirty="0">
              <a:solidFill>
                <a:srgbClr val="3891A7"/>
              </a:solidFill>
            </a:endParaRPr>
          </a:p>
        </p:txBody>
      </p:sp>
      <p:sp>
        <p:nvSpPr>
          <p:cNvPr id="5" name="Content Placeholder 4"/>
          <p:cNvSpPr>
            <a:spLocks noGrp="1"/>
          </p:cNvSpPr>
          <p:nvPr>
            <p:ph idx="1"/>
          </p:nvPr>
        </p:nvSpPr>
        <p:spPr>
          <a:xfrm>
            <a:off x="1435608" y="1417638"/>
            <a:ext cx="7498080" cy="3276600"/>
          </a:xfrm>
        </p:spPr>
        <p:txBody>
          <a:bodyPr>
            <a:normAutofit/>
          </a:bodyPr>
          <a:lstStyle/>
          <a:p>
            <a:r>
              <a:rPr lang="en-US" sz="3600" dirty="0" smtClean="0"/>
              <a:t>Identified a range of questions from 44 to 486 writing prompts in the curriculum resources</a:t>
            </a:r>
          </a:p>
          <a:p>
            <a:pPr lvl="1"/>
            <a:r>
              <a:rPr lang="en-US" sz="3200" dirty="0" smtClean="0"/>
              <a:t>If there are lots of questions, you may ask your students to answer the most essential questions and skip the rest </a:t>
            </a:r>
            <a:endParaRPr lang="en-US" sz="3200" dirty="0"/>
          </a:p>
        </p:txBody>
      </p:sp>
      <p:pic>
        <p:nvPicPr>
          <p:cNvPr id="3" name="Picture 2"/>
          <p:cNvPicPr>
            <a:picLocks noChangeAspect="1"/>
          </p:cNvPicPr>
          <p:nvPr/>
        </p:nvPicPr>
        <p:blipFill>
          <a:blip r:embed="rId4"/>
          <a:stretch>
            <a:fillRect/>
          </a:stretch>
        </p:blipFill>
        <p:spPr>
          <a:xfrm rot="20269856">
            <a:off x="390393" y="4014634"/>
            <a:ext cx="1880416" cy="2437576"/>
          </a:xfrm>
          <a:prstGeom prst="rect">
            <a:avLst/>
          </a:prstGeom>
          <a:ln w="28575" cmpd="sng">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743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in Math</a:t>
            </a:r>
            <a:endParaRPr lang="en-US" dirty="0"/>
          </a:p>
        </p:txBody>
      </p:sp>
      <p:pic>
        <p:nvPicPr>
          <p:cNvPr id="4" name="Picture 3"/>
          <p:cNvPicPr>
            <a:picLocks noChangeAspect="1"/>
          </p:cNvPicPr>
          <p:nvPr/>
        </p:nvPicPr>
        <p:blipFill>
          <a:blip r:embed="rId2"/>
          <a:stretch>
            <a:fillRect/>
          </a:stretch>
        </p:blipFill>
        <p:spPr>
          <a:xfrm>
            <a:off x="1072126" y="2946400"/>
            <a:ext cx="3289300" cy="3911600"/>
          </a:xfrm>
          <a:prstGeom prst="rect">
            <a:avLst/>
          </a:prstGeom>
        </p:spPr>
      </p:pic>
      <p:pic>
        <p:nvPicPr>
          <p:cNvPr id="5" name="Picture 4"/>
          <p:cNvPicPr>
            <a:picLocks noChangeAspect="1"/>
          </p:cNvPicPr>
          <p:nvPr/>
        </p:nvPicPr>
        <p:blipFill>
          <a:blip r:embed="rId3"/>
          <a:stretch>
            <a:fillRect/>
          </a:stretch>
        </p:blipFill>
        <p:spPr>
          <a:xfrm>
            <a:off x="4342008" y="3620986"/>
            <a:ext cx="4591680" cy="1657445"/>
          </a:xfrm>
          <a:prstGeom prst="rect">
            <a:avLst/>
          </a:prstGeom>
          <a:ln>
            <a:solidFill>
              <a:srgbClr val="000000"/>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793520" y="1595946"/>
            <a:ext cx="5282109" cy="1462498"/>
          </a:xfrm>
          <a:prstGeom prst="rect">
            <a:avLst/>
          </a:prstGeom>
          <a:ln>
            <a:solidFill>
              <a:srgbClr val="000000"/>
            </a:solidFill>
          </a:ln>
          <a:effectLst>
            <a:outerShdw blurRad="292100" dist="139700" dir="2700000" algn="tl" rotWithShape="0">
              <a:srgbClr val="333333">
                <a:alpha val="65000"/>
              </a:srgbClr>
            </a:outerShdw>
          </a:effectLst>
        </p:spPr>
      </p:pic>
      <p:sp>
        <p:nvSpPr>
          <p:cNvPr id="7" name="TextBox 6"/>
          <p:cNvSpPr txBox="1"/>
          <p:nvPr/>
        </p:nvSpPr>
        <p:spPr>
          <a:xfrm>
            <a:off x="4705125" y="5676873"/>
            <a:ext cx="3893771" cy="584776"/>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3200" i="1" dirty="0" smtClean="0"/>
              <a:t>Write arguments—key!</a:t>
            </a:r>
            <a:endParaRPr lang="en-US" sz="3200" i="1" dirty="0"/>
          </a:p>
        </p:txBody>
      </p:sp>
    </p:spTree>
    <p:extLst>
      <p:ext uri="{BB962C8B-B14F-4D97-AF65-F5344CB8AC3E}">
        <p14:creationId xmlns:p14="http://schemas.microsoft.com/office/powerpoint/2010/main" val="1468747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47041" y="149392"/>
            <a:ext cx="4887304" cy="485522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64504" y="5185205"/>
            <a:ext cx="4082217" cy="78483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4500" dirty="0"/>
              <a:t>l</a:t>
            </a:r>
            <a:r>
              <a:rPr lang="en-US" sz="4500" dirty="0" smtClean="0"/>
              <a:t>earning to write</a:t>
            </a:r>
            <a:endParaRPr lang="en-US" sz="4500" dirty="0"/>
          </a:p>
        </p:txBody>
      </p:sp>
      <p:sp>
        <p:nvSpPr>
          <p:cNvPr id="7" name="TextBox 6"/>
          <p:cNvSpPr txBox="1"/>
          <p:nvPr/>
        </p:nvSpPr>
        <p:spPr>
          <a:xfrm>
            <a:off x="5202749" y="5895077"/>
            <a:ext cx="3805793" cy="78483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4500" dirty="0" smtClean="0"/>
              <a:t>writing to learn</a:t>
            </a:r>
            <a:endParaRPr lang="en-US" sz="4500" dirty="0"/>
          </a:p>
        </p:txBody>
      </p:sp>
    </p:spTree>
    <p:extLst>
      <p:ext uri="{BB962C8B-B14F-4D97-AF65-F5344CB8AC3E}">
        <p14:creationId xmlns:p14="http://schemas.microsoft.com/office/powerpoint/2010/main" val="1205187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435608" y="6527"/>
            <a:ext cx="7498080" cy="1143000"/>
          </a:xfrm>
        </p:spPr>
        <p:txBody>
          <a:bodyPr/>
          <a:lstStyle/>
          <a:p>
            <a:r>
              <a:rPr lang="en-US" dirty="0" smtClean="0"/>
              <a:t>Writing Indicators?</a:t>
            </a:r>
            <a:endParaRPr lang="en-US" dirty="0"/>
          </a:p>
        </p:txBody>
      </p:sp>
      <p:sp>
        <p:nvSpPr>
          <p:cNvPr id="5" name="TextBox 4"/>
          <p:cNvSpPr txBox="1"/>
          <p:nvPr/>
        </p:nvSpPr>
        <p:spPr>
          <a:xfrm>
            <a:off x="1255889" y="1361193"/>
            <a:ext cx="7126111" cy="3754874"/>
          </a:xfrm>
          <a:prstGeom prst="rect">
            <a:avLst/>
          </a:prstGeom>
          <a:noFill/>
        </p:spPr>
        <p:txBody>
          <a:bodyPr wrap="square" rtlCol="0">
            <a:spAutoFit/>
          </a:bodyPr>
          <a:lstStyle/>
          <a:p>
            <a:pPr algn="ctr"/>
            <a:r>
              <a:rPr lang="en-US" sz="3000" u="sng" dirty="0" smtClean="0"/>
              <a:t>Mathematical Discourse</a:t>
            </a:r>
          </a:p>
          <a:p>
            <a:r>
              <a:rPr lang="en-US" sz="2900" dirty="0" smtClean="0"/>
              <a:t>Q:  What </a:t>
            </a:r>
            <a:r>
              <a:rPr lang="en-US" sz="2900" dirty="0"/>
              <a:t>is the same about the two fractions? </a:t>
            </a:r>
            <a:endParaRPr lang="en-US" sz="2900" dirty="0" smtClean="0"/>
          </a:p>
          <a:p>
            <a:r>
              <a:rPr lang="en-US" sz="2900" dirty="0" smtClean="0"/>
              <a:t>	A:  The </a:t>
            </a:r>
            <a:r>
              <a:rPr lang="en-US" sz="2900" dirty="0"/>
              <a:t>denominators are the same size</a:t>
            </a:r>
            <a:r>
              <a:rPr lang="en-US" sz="2900" dirty="0" smtClean="0"/>
              <a:t>.  </a:t>
            </a:r>
          </a:p>
          <a:p>
            <a:r>
              <a:rPr lang="en-US" sz="3000" dirty="0" smtClean="0"/>
              <a:t>Q: What </a:t>
            </a:r>
            <a:r>
              <a:rPr lang="en-US" sz="3000" dirty="0"/>
              <a:t>is different about the two fractions? </a:t>
            </a:r>
            <a:endParaRPr lang="en-US" sz="3000" dirty="0" smtClean="0"/>
          </a:p>
          <a:p>
            <a:r>
              <a:rPr lang="en-US" sz="3000" dirty="0" smtClean="0"/>
              <a:t>	A: </a:t>
            </a:r>
            <a:r>
              <a:rPr lang="en-US" sz="3000" dirty="0"/>
              <a:t>They are built with a different </a:t>
            </a:r>
            <a:r>
              <a:rPr lang="en-US" sz="3000" dirty="0" smtClean="0"/>
              <a:t>	number </a:t>
            </a:r>
            <a:r>
              <a:rPr lang="en-US" sz="3000" dirty="0"/>
              <a:t>of unit fractions or they have a </a:t>
            </a:r>
            <a:r>
              <a:rPr lang="en-US" sz="3000" dirty="0" smtClean="0"/>
              <a:t>	different </a:t>
            </a:r>
            <a:r>
              <a:rPr lang="en-US" sz="3000" dirty="0"/>
              <a:t>numerator</a:t>
            </a:r>
            <a:endParaRPr lang="en-US" sz="3000" dirty="0" smtClean="0"/>
          </a:p>
          <a:p>
            <a:endParaRPr lang="en-US" sz="3000" dirty="0"/>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5473" b="89552" l="9960" r="89641"/>
                    </a14:imgEffect>
                  </a14:imgLayer>
                </a14:imgProps>
              </a:ext>
            </a:extLst>
          </a:blip>
          <a:stretch>
            <a:fillRect/>
          </a:stretch>
        </p:blipFill>
        <p:spPr>
          <a:xfrm rot="671277">
            <a:off x="6002471" y="4038540"/>
            <a:ext cx="2622794" cy="2100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71794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57882" y="274638"/>
            <a:ext cx="7986118" cy="1143000"/>
          </a:xfrm>
        </p:spPr>
        <p:txBody>
          <a:bodyPr>
            <a:normAutofit fontScale="90000"/>
          </a:bodyPr>
          <a:lstStyle/>
          <a:p>
            <a:r>
              <a:rPr lang="en-US" dirty="0" smtClean="0"/>
              <a:t>Not always writing where you think… </a:t>
            </a:r>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825525">
            <a:off x="-702059" y="736575"/>
            <a:ext cx="4217454" cy="4217454"/>
          </a:xfrm>
          <a:prstGeom prst="rect">
            <a:avLst/>
          </a:prstGeom>
        </p:spPr>
      </p:pic>
      <p:sp>
        <p:nvSpPr>
          <p:cNvPr id="6" name="TextBox 5"/>
          <p:cNvSpPr txBox="1"/>
          <p:nvPr/>
        </p:nvSpPr>
        <p:spPr>
          <a:xfrm>
            <a:off x="2278414" y="1867394"/>
            <a:ext cx="6592458" cy="3539430"/>
          </a:xfrm>
          <a:prstGeom prst="rect">
            <a:avLst/>
          </a:prstGeom>
          <a:noFill/>
        </p:spPr>
        <p:txBody>
          <a:bodyPr wrap="square" rtlCol="0">
            <a:spAutoFit/>
          </a:bodyPr>
          <a:lstStyle/>
          <a:p>
            <a:r>
              <a:rPr lang="en-US" sz="3200" dirty="0" smtClean="0"/>
              <a:t>1. Does your answer make sense? </a:t>
            </a:r>
          </a:p>
          <a:p>
            <a:endParaRPr lang="en-US" sz="3200" dirty="0"/>
          </a:p>
          <a:p>
            <a:r>
              <a:rPr lang="en-US" sz="3200" dirty="0" smtClean="0"/>
              <a:t>2. Show how you figured your answer out. </a:t>
            </a:r>
          </a:p>
          <a:p>
            <a:endParaRPr lang="en-US" sz="3200" dirty="0"/>
          </a:p>
          <a:p>
            <a:r>
              <a:rPr lang="en-US" sz="3200" dirty="0" smtClean="0"/>
              <a:t>3. Write your answer. How do you know it is correct?</a:t>
            </a:r>
            <a:endParaRPr lang="en-US" sz="3200" dirty="0"/>
          </a:p>
        </p:txBody>
      </p:sp>
    </p:spTree>
    <p:extLst>
      <p:ext uri="{BB962C8B-B14F-4D97-AF65-F5344CB8AC3E}">
        <p14:creationId xmlns:p14="http://schemas.microsoft.com/office/powerpoint/2010/main" val="3451326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Always “Writing”</a:t>
            </a:r>
            <a:endParaRPr lang="en-US" dirty="0"/>
          </a:p>
        </p:txBody>
      </p:sp>
      <p:sp>
        <p:nvSpPr>
          <p:cNvPr id="3" name="Content Placeholder 2"/>
          <p:cNvSpPr>
            <a:spLocks noGrp="1"/>
          </p:cNvSpPr>
          <p:nvPr>
            <p:ph idx="1"/>
          </p:nvPr>
        </p:nvSpPr>
        <p:spPr/>
        <p:txBody>
          <a:bodyPr/>
          <a:lstStyle/>
          <a:p>
            <a:r>
              <a:rPr lang="en-US" dirty="0" smtClean="0"/>
              <a:t>Label</a:t>
            </a:r>
          </a:p>
          <a:p>
            <a:r>
              <a:rPr lang="en-US" dirty="0" smtClean="0"/>
              <a:t>Write a number sentence</a:t>
            </a:r>
          </a:p>
          <a:p>
            <a:r>
              <a:rPr lang="en-US" dirty="0" smtClean="0"/>
              <a:t>Fill in blanks</a:t>
            </a:r>
          </a:p>
          <a:p>
            <a:r>
              <a:rPr lang="en-US" dirty="0" smtClean="0"/>
              <a:t>Show steps to a solution</a:t>
            </a:r>
          </a:p>
          <a:p>
            <a:r>
              <a:rPr lang="en-US" dirty="0" smtClean="0"/>
              <a:t>Copy information </a:t>
            </a:r>
          </a:p>
          <a:p>
            <a:r>
              <a:rPr lang="en-US" dirty="0" smtClean="0"/>
              <a:t>Only draw</a:t>
            </a:r>
          </a:p>
          <a:p>
            <a:r>
              <a:rPr lang="en-US" dirty="0" smtClean="0"/>
              <a:t>Require only a numerical answer</a:t>
            </a:r>
          </a:p>
          <a:p>
            <a:r>
              <a:rPr lang="en-US" dirty="0" smtClean="0"/>
              <a:t>You can answer with one word</a:t>
            </a:r>
            <a:endParaRPr lang="en-US" dirty="0"/>
          </a:p>
        </p:txBody>
      </p:sp>
      <p:pic>
        <p:nvPicPr>
          <p:cNvPr id="5" name="Picture 4"/>
          <p:cNvPicPr>
            <a:picLocks noChangeAspect="1"/>
          </p:cNvPicPr>
          <p:nvPr/>
        </p:nvPicPr>
        <p:blipFill>
          <a:blip r:embed="rId3"/>
          <a:stretch>
            <a:fillRect/>
          </a:stretch>
        </p:blipFill>
        <p:spPr>
          <a:xfrm>
            <a:off x="6476999" y="635000"/>
            <a:ext cx="2201333" cy="2201333"/>
          </a:xfrm>
          <a:prstGeom prst="rect">
            <a:avLst/>
          </a:prstGeom>
        </p:spPr>
      </p:pic>
      <p:pic>
        <p:nvPicPr>
          <p:cNvPr id="6" name="Picture 5"/>
          <p:cNvPicPr>
            <a:picLocks noChangeAspect="1"/>
          </p:cNvPicPr>
          <p:nvPr/>
        </p:nvPicPr>
        <p:blipFill>
          <a:blip r:embed="rId4"/>
          <a:stretch>
            <a:fillRect/>
          </a:stretch>
        </p:blipFill>
        <p:spPr>
          <a:xfrm rot="20330969">
            <a:off x="6616672" y="784853"/>
            <a:ext cx="1797864" cy="1797864"/>
          </a:xfrm>
          <a:prstGeom prst="rect">
            <a:avLst/>
          </a:prstGeom>
        </p:spPr>
      </p:pic>
    </p:spTree>
    <p:extLst>
      <p:ext uri="{BB962C8B-B14F-4D97-AF65-F5344CB8AC3E}">
        <p14:creationId xmlns:p14="http://schemas.microsoft.com/office/powerpoint/2010/main" val="3353783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u="sng" dirty="0" smtClean="0"/>
              <a:t>might</a:t>
            </a:r>
            <a:r>
              <a:rPr lang="en-US" dirty="0" smtClean="0"/>
              <a:t> be some indicators?</a:t>
            </a:r>
            <a:endParaRPr lang="en-US" dirty="0"/>
          </a:p>
        </p:txBody>
      </p:sp>
      <p:sp>
        <p:nvSpPr>
          <p:cNvPr id="3" name="Content Placeholder 2"/>
          <p:cNvSpPr>
            <a:spLocks noGrp="1"/>
          </p:cNvSpPr>
          <p:nvPr>
            <p:ph idx="1"/>
          </p:nvPr>
        </p:nvSpPr>
        <p:spPr/>
        <p:txBody>
          <a:bodyPr/>
          <a:lstStyle/>
          <a:p>
            <a:r>
              <a:rPr lang="en-US" dirty="0" smtClean="0"/>
              <a:t>Mathematical practices</a:t>
            </a:r>
          </a:p>
          <a:p>
            <a:r>
              <a:rPr lang="en-US" dirty="0" smtClean="0"/>
              <a:t>SMP 3 </a:t>
            </a:r>
          </a:p>
          <a:p>
            <a:r>
              <a:rPr lang="en-US" dirty="0"/>
              <a:t>Problem solving </a:t>
            </a:r>
          </a:p>
          <a:p>
            <a:r>
              <a:rPr lang="en-US" dirty="0" smtClean="0"/>
              <a:t>Challenge</a:t>
            </a:r>
          </a:p>
          <a:p>
            <a:r>
              <a:rPr lang="en-US" dirty="0" smtClean="0"/>
              <a:t>Extension </a:t>
            </a:r>
          </a:p>
          <a:p>
            <a:r>
              <a:rPr lang="en-US" dirty="0" smtClean="0"/>
              <a:t>Higher Order Thinking Questions</a:t>
            </a:r>
            <a:endParaRPr lang="en-US" dirty="0"/>
          </a:p>
        </p:txBody>
      </p:sp>
      <p:pic>
        <p:nvPicPr>
          <p:cNvPr id="4" name="Picture 3"/>
          <p:cNvPicPr>
            <a:picLocks noChangeAspect="1"/>
          </p:cNvPicPr>
          <p:nvPr/>
        </p:nvPicPr>
        <p:blipFill>
          <a:blip r:embed="rId3"/>
          <a:stretch>
            <a:fillRect/>
          </a:stretch>
        </p:blipFill>
        <p:spPr>
          <a:xfrm>
            <a:off x="6110110" y="1447800"/>
            <a:ext cx="2823577" cy="2823577"/>
          </a:xfrm>
          <a:prstGeom prst="rect">
            <a:avLst/>
          </a:prstGeom>
        </p:spPr>
      </p:pic>
    </p:spTree>
    <p:extLst>
      <p:ext uri="{BB962C8B-B14F-4D97-AF65-F5344CB8AC3E}">
        <p14:creationId xmlns:p14="http://schemas.microsoft.com/office/powerpoint/2010/main" val="3157513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2766" y="3286610"/>
            <a:ext cx="8041234" cy="3472611"/>
          </a:xfrm>
          <a:prstGeom prst="rect">
            <a:avLst/>
          </a:prstGeom>
          <a:ln>
            <a:noFill/>
          </a:ln>
          <a:effectLst/>
        </p:spPr>
      </p:pic>
      <p:sp>
        <p:nvSpPr>
          <p:cNvPr id="2" name="Title 1"/>
          <p:cNvSpPr>
            <a:spLocks noGrp="1"/>
          </p:cNvSpPr>
          <p:nvPr>
            <p:ph type="title"/>
          </p:nvPr>
        </p:nvSpPr>
        <p:spPr/>
        <p:txBody>
          <a:bodyPr/>
          <a:lstStyle/>
          <a:p>
            <a:r>
              <a:rPr lang="en-US" b="1" dirty="0" smtClean="0">
                <a:solidFill>
                  <a:srgbClr val="3891A7"/>
                </a:solidFill>
              </a:rPr>
              <a:t>Amount of Writing Space</a:t>
            </a:r>
            <a:endParaRPr lang="en-US" b="1" dirty="0">
              <a:solidFill>
                <a:srgbClr val="3891A7"/>
              </a:solidFill>
            </a:endParaRPr>
          </a:p>
        </p:txBody>
      </p:sp>
      <p:sp>
        <p:nvSpPr>
          <p:cNvPr id="3" name="Content Placeholder 2"/>
          <p:cNvSpPr>
            <a:spLocks noGrp="1"/>
          </p:cNvSpPr>
          <p:nvPr>
            <p:ph idx="1"/>
          </p:nvPr>
        </p:nvSpPr>
        <p:spPr>
          <a:xfrm>
            <a:off x="1435608" y="1269828"/>
            <a:ext cx="7498079" cy="4978572"/>
          </a:xfrm>
        </p:spPr>
        <p:txBody>
          <a:bodyPr>
            <a:normAutofit/>
          </a:bodyPr>
          <a:lstStyle/>
          <a:p>
            <a:r>
              <a:rPr lang="en-US" dirty="0" smtClean="0"/>
              <a:t>How much space should students be given? </a:t>
            </a:r>
            <a:endParaRPr lang="en-US" dirty="0"/>
          </a:p>
          <a:p>
            <a:pPr lvl="1"/>
            <a:r>
              <a:rPr lang="en-US" dirty="0" smtClean="0"/>
              <a:t>Students will write to fill the space </a:t>
            </a:r>
          </a:p>
          <a:p>
            <a:pPr lvl="1"/>
            <a:r>
              <a:rPr lang="en-US" dirty="0"/>
              <a:t>P</a:t>
            </a:r>
            <a:r>
              <a:rPr lang="en-US" dirty="0" smtClean="0"/>
              <a:t>ublishers often include white space for visual aesthetic </a:t>
            </a:r>
            <a:endParaRPr lang="en-US" dirty="0"/>
          </a:p>
        </p:txBody>
      </p:sp>
    </p:spTree>
    <p:extLst>
      <p:ext uri="{BB962C8B-B14F-4D97-AF65-F5344CB8AC3E}">
        <p14:creationId xmlns:p14="http://schemas.microsoft.com/office/powerpoint/2010/main" val="157574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392" y="624770"/>
            <a:ext cx="6400800" cy="2286000"/>
          </a:xfrm>
        </p:spPr>
        <p:txBody>
          <a:bodyPr/>
          <a:lstStyle/>
          <a:p>
            <a:r>
              <a:rPr lang="en-US" dirty="0" smtClean="0"/>
              <a:t>Today’s Themes</a:t>
            </a:r>
            <a:br>
              <a:rPr lang="en-US" dirty="0" smtClean="0"/>
            </a:br>
            <a:endParaRPr lang="en-US" dirty="0"/>
          </a:p>
        </p:txBody>
      </p:sp>
      <p:sp>
        <p:nvSpPr>
          <p:cNvPr id="5" name="Text Placeholder 5"/>
          <p:cNvSpPr txBox="1">
            <a:spLocks/>
          </p:cNvSpPr>
          <p:nvPr/>
        </p:nvSpPr>
        <p:spPr>
          <a:xfrm>
            <a:off x="2554110" y="2032001"/>
            <a:ext cx="6039555" cy="4459110"/>
          </a:xfrm>
          <a:prstGeom prst="rect">
            <a:avLst/>
          </a:prstGeom>
        </p:spPr>
        <p:txBody>
          <a:bodyPr anchor="ctr">
            <a:noAutofit/>
          </a:bodyPr>
          <a:lstStyle>
            <a:lvl1pPr marL="0" indent="0" algn="l" rtl="0" eaLnBrk="1" latinLnBrk="0" hangingPunct="1">
              <a:lnSpc>
                <a:spcPts val="1600"/>
              </a:lnSpc>
              <a:spcBef>
                <a:spcPts val="0"/>
              </a:spcBef>
              <a:buClr>
                <a:schemeClr val="accent1"/>
              </a:buClr>
              <a:buSzPct val="80000"/>
              <a:buFont typeface="Wingdings 2"/>
              <a:buNone/>
              <a:defRPr kumimoji="0" sz="1400" kern="1200">
                <a:solidFill>
                  <a:srgbClr val="777777"/>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12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1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9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9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00000"/>
              </a:lnSpc>
            </a:pPr>
            <a:r>
              <a:rPr lang="en-US" sz="3400" b="1" i="1" dirty="0" smtClean="0">
                <a:solidFill>
                  <a:schemeClr val="tx1"/>
                </a:solidFill>
              </a:rPr>
              <a:t>Argumentation as an Everyday Event</a:t>
            </a:r>
          </a:p>
          <a:p>
            <a:pPr lvl="1"/>
            <a:r>
              <a:rPr lang="en-US" sz="2200" dirty="0"/>
              <a:t>Where’s the argument in a “procedural” or routine questions? </a:t>
            </a:r>
          </a:p>
          <a:p>
            <a:pPr lvl="1"/>
            <a:r>
              <a:rPr lang="en-US" sz="2200" dirty="0"/>
              <a:t>How do I modify a task to incorporate argumentation? </a:t>
            </a:r>
            <a:endParaRPr lang="en-US" sz="2200" b="1" i="1" dirty="0" smtClean="0">
              <a:solidFill>
                <a:schemeClr val="tx1"/>
              </a:solidFill>
            </a:endParaRPr>
          </a:p>
          <a:p>
            <a:pPr>
              <a:lnSpc>
                <a:spcPct val="100000"/>
              </a:lnSpc>
            </a:pPr>
            <a:r>
              <a:rPr lang="en-US" sz="3400" b="1" i="1" dirty="0" smtClean="0">
                <a:solidFill>
                  <a:schemeClr val="tx1"/>
                </a:solidFill>
              </a:rPr>
              <a:t>Supporting students in communicating reasoning --  verbal and written</a:t>
            </a:r>
          </a:p>
          <a:p>
            <a:pPr>
              <a:lnSpc>
                <a:spcPct val="100000"/>
              </a:lnSpc>
            </a:pPr>
            <a:r>
              <a:rPr lang="en-US" sz="3400" b="1" i="1" dirty="0" smtClean="0">
                <a:solidFill>
                  <a:schemeClr val="tx1"/>
                </a:solidFill>
              </a:rPr>
              <a:t>Continue our work on quality arguments… </a:t>
            </a:r>
            <a:endParaRPr lang="en-US" sz="3400" b="1" i="1" dirty="0">
              <a:solidFill>
                <a:schemeClr val="tx1"/>
              </a:solidFill>
            </a:endParaRPr>
          </a:p>
        </p:txBody>
      </p:sp>
    </p:spTree>
    <p:extLst>
      <p:ext uri="{BB962C8B-B14F-4D97-AF65-F5344CB8AC3E}">
        <p14:creationId xmlns:p14="http://schemas.microsoft.com/office/powerpoint/2010/main" val="1770071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Wingdings" charset="2"/>
              <a:buChar char="v"/>
            </a:pPr>
            <a:r>
              <a:rPr lang="en-US" dirty="0" smtClean="0"/>
              <a:t>Results</a:t>
            </a:r>
            <a:endParaRPr lang="en-US" dirty="0"/>
          </a:p>
        </p:txBody>
      </p:sp>
      <p:sp>
        <p:nvSpPr>
          <p:cNvPr id="7" name="Content Placeholder 6"/>
          <p:cNvSpPr>
            <a:spLocks noGrp="1"/>
          </p:cNvSpPr>
          <p:nvPr>
            <p:ph idx="1"/>
          </p:nvPr>
        </p:nvSpPr>
        <p:spPr>
          <a:xfrm>
            <a:off x="1435608" y="1421760"/>
            <a:ext cx="7498080" cy="4800600"/>
          </a:xfrm>
        </p:spPr>
        <p:txBody>
          <a:bodyPr/>
          <a:lstStyle/>
          <a:p>
            <a:r>
              <a:rPr lang="en-US" dirty="0" smtClean="0"/>
              <a:t>None to ~ a paragraph’s worth</a:t>
            </a:r>
            <a:endParaRPr lang="en-US" dirty="0"/>
          </a:p>
        </p:txBody>
      </p:sp>
      <p:pic>
        <p:nvPicPr>
          <p:cNvPr id="8" name="Picture 7"/>
          <p:cNvPicPr>
            <a:picLocks noChangeAspect="1"/>
          </p:cNvPicPr>
          <p:nvPr/>
        </p:nvPicPr>
        <p:blipFill>
          <a:blip r:embed="rId2"/>
          <a:stretch>
            <a:fillRect/>
          </a:stretch>
        </p:blipFill>
        <p:spPr>
          <a:xfrm>
            <a:off x="2843273" y="2815735"/>
            <a:ext cx="4104022" cy="4317773"/>
          </a:xfrm>
          <a:prstGeom prst="rect">
            <a:avLst/>
          </a:prstGeom>
        </p:spPr>
      </p:pic>
    </p:spTree>
    <p:extLst>
      <p:ext uri="{BB962C8B-B14F-4D97-AF65-F5344CB8AC3E}">
        <p14:creationId xmlns:p14="http://schemas.microsoft.com/office/powerpoint/2010/main" val="38564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 </a:t>
            </a:r>
            <a:endParaRPr lang="en-US" dirty="0"/>
          </a:p>
        </p:txBody>
      </p:sp>
      <p:sp>
        <p:nvSpPr>
          <p:cNvPr id="3" name="Content Placeholder 2"/>
          <p:cNvSpPr>
            <a:spLocks noGrp="1"/>
          </p:cNvSpPr>
          <p:nvPr>
            <p:ph idx="1"/>
          </p:nvPr>
        </p:nvSpPr>
        <p:spPr/>
        <p:txBody>
          <a:bodyPr/>
          <a:lstStyle/>
          <a:p>
            <a:pPr marL="596646" indent="-514350">
              <a:buAutoNum type="arabicPeriod"/>
            </a:pPr>
            <a:r>
              <a:rPr lang="en-US" dirty="0" smtClean="0"/>
              <a:t>Think about how much you think is appropriate for students to write, and give them an amount of lines that reflect this</a:t>
            </a:r>
          </a:p>
          <a:p>
            <a:pPr marL="870966" lvl="1" indent="-514350">
              <a:buFont typeface="Arial"/>
              <a:buChar char="•"/>
            </a:pPr>
            <a:r>
              <a:rPr lang="en-US" dirty="0" smtClean="0"/>
              <a:t>Longer argument is not always a better one, but you need a sufficient amount of space </a:t>
            </a:r>
          </a:p>
          <a:p>
            <a:pPr marL="870966" lvl="1" indent="-514350">
              <a:buFont typeface="Arial"/>
              <a:buChar char="•"/>
            </a:pPr>
            <a:r>
              <a:rPr lang="en-US" dirty="0" smtClean="0"/>
              <a:t>Students should not use amount of space as an indicator of a good argument </a:t>
            </a:r>
            <a:endParaRPr lang="en-US" dirty="0"/>
          </a:p>
        </p:txBody>
      </p:sp>
    </p:spTree>
    <p:extLst>
      <p:ext uri="{BB962C8B-B14F-4D97-AF65-F5344CB8AC3E}">
        <p14:creationId xmlns:p14="http://schemas.microsoft.com/office/powerpoint/2010/main" val="1469903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solidFill>
                  <a:srgbClr val="3891A7"/>
                </a:solidFill>
              </a:rPr>
              <a:t>Press for the Inclusion of a Specific Writing Feature – Examples</a:t>
            </a:r>
            <a:endParaRPr lang="en-US" sz="3500" b="1" dirty="0">
              <a:solidFill>
                <a:srgbClr val="3891A7"/>
              </a:solidFill>
            </a:endParaRPr>
          </a:p>
        </p:txBody>
      </p:sp>
      <p:sp>
        <p:nvSpPr>
          <p:cNvPr id="3" name="Content Placeholder 2"/>
          <p:cNvSpPr>
            <a:spLocks noGrp="1"/>
          </p:cNvSpPr>
          <p:nvPr>
            <p:ph idx="1"/>
          </p:nvPr>
        </p:nvSpPr>
        <p:spPr/>
        <p:txBody>
          <a:bodyPr/>
          <a:lstStyle/>
          <a:p>
            <a:r>
              <a:rPr lang="en-US" dirty="0"/>
              <a:t>“Explain how to round 458 to the nearest hundred. </a:t>
            </a:r>
            <a:r>
              <a:rPr lang="en-US" u="sng" dirty="0"/>
              <a:t>Include a number line in your explanation</a:t>
            </a:r>
            <a:r>
              <a:rPr lang="en-US" dirty="0"/>
              <a:t>.” </a:t>
            </a:r>
          </a:p>
          <a:p>
            <a:pPr lvl="0"/>
            <a:r>
              <a:rPr lang="en-US" dirty="0" smtClean="0"/>
              <a:t>“</a:t>
            </a:r>
            <a:r>
              <a:rPr lang="en-US" dirty="0"/>
              <a:t>What pattern can you use to multiply a number and 9 if you know 10 times the number? </a:t>
            </a:r>
            <a:r>
              <a:rPr lang="en-US" u="sng" dirty="0"/>
              <a:t>Give an example</a:t>
            </a:r>
            <a:r>
              <a:rPr lang="en-US" dirty="0"/>
              <a:t>.” </a:t>
            </a:r>
          </a:p>
          <a:p>
            <a:pPr lvl="0"/>
            <a:r>
              <a:rPr lang="en-US" dirty="0" smtClean="0"/>
              <a:t>“</a:t>
            </a:r>
            <a:r>
              <a:rPr lang="en-US" dirty="0"/>
              <a:t>Write your own problem </a:t>
            </a:r>
            <a:r>
              <a:rPr lang="en-US" u="sng" dirty="0"/>
              <a:t>that is the same type as problem 1</a:t>
            </a:r>
            <a:r>
              <a:rPr lang="en-US" dirty="0"/>
              <a:t>.</a:t>
            </a:r>
            <a:r>
              <a:rPr lang="en-US" dirty="0" smtClean="0"/>
              <a:t>”</a:t>
            </a:r>
            <a:endParaRPr lang="en-US" dirty="0"/>
          </a:p>
        </p:txBody>
      </p:sp>
    </p:spTree>
    <p:extLst>
      <p:ext uri="{BB962C8B-B14F-4D97-AF65-F5344CB8AC3E}">
        <p14:creationId xmlns:p14="http://schemas.microsoft.com/office/powerpoint/2010/main" val="306506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275" y="274638"/>
            <a:ext cx="7498080" cy="1143000"/>
          </a:xfrm>
        </p:spPr>
        <p:txBody>
          <a:bodyPr>
            <a:normAutofit/>
          </a:bodyPr>
          <a:lstStyle/>
          <a:p>
            <a:pPr marL="571500" indent="-571500">
              <a:buFont typeface="Wingdings" charset="2"/>
              <a:buChar char="v"/>
            </a:pPr>
            <a:r>
              <a:rPr lang="en-US" dirty="0" smtClean="0"/>
              <a:t>Results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67422851"/>
              </p:ext>
            </p:extLst>
          </p:nvPr>
        </p:nvGraphicFramePr>
        <p:xfrm>
          <a:off x="1806222" y="2049872"/>
          <a:ext cx="6505222" cy="1697849"/>
        </p:xfrm>
        <a:graphic>
          <a:graphicData uri="http://schemas.openxmlformats.org/drawingml/2006/table">
            <a:tbl>
              <a:tblPr firstRow="1" bandRow="1">
                <a:tableStyleId>{3B4B98B0-60AC-42C2-AFA5-B58CD77FA1E5}</a:tableStyleId>
              </a:tblPr>
              <a:tblGrid>
                <a:gridCol w="2993386"/>
                <a:gridCol w="3511836"/>
              </a:tblGrid>
              <a:tr h="631049">
                <a:tc>
                  <a:txBody>
                    <a:bodyPr/>
                    <a:lstStyle/>
                    <a:p>
                      <a:r>
                        <a:rPr lang="en-US" sz="3200" dirty="0" smtClean="0"/>
                        <a:t>No Writing Feature</a:t>
                      </a:r>
                      <a:endParaRPr lang="en-US" sz="3200" dirty="0"/>
                    </a:p>
                  </a:txBody>
                  <a:tcPr/>
                </a:tc>
                <a:tc>
                  <a:txBody>
                    <a:bodyPr/>
                    <a:lstStyle/>
                    <a:p>
                      <a:r>
                        <a:rPr lang="en-US" sz="3200" dirty="0" smtClean="0"/>
                        <a:t>Writing</a:t>
                      </a:r>
                      <a:r>
                        <a:rPr lang="en-US" sz="3200" baseline="0" dirty="0" smtClean="0"/>
                        <a:t> Feature Included</a:t>
                      </a:r>
                      <a:endParaRPr lang="en-US" sz="3200" dirty="0"/>
                    </a:p>
                  </a:txBody>
                  <a:tcPr/>
                </a:tc>
              </a:tr>
              <a:tr h="631049">
                <a:tc>
                  <a:txBody>
                    <a:bodyPr/>
                    <a:lstStyle/>
                    <a:p>
                      <a:r>
                        <a:rPr lang="en-US" sz="3200" dirty="0" smtClean="0"/>
                        <a:t>92.1%</a:t>
                      </a:r>
                      <a:endParaRPr lang="en-US" sz="3200" dirty="0"/>
                    </a:p>
                  </a:txBody>
                  <a:tcPr/>
                </a:tc>
                <a:tc>
                  <a:txBody>
                    <a:bodyPr/>
                    <a:lstStyle/>
                    <a:p>
                      <a:r>
                        <a:rPr lang="en-US" sz="3200" dirty="0" smtClean="0"/>
                        <a:t>7.9%</a:t>
                      </a:r>
                      <a:endParaRPr lang="en-US" sz="3200" dirty="0"/>
                    </a:p>
                  </a:txBody>
                  <a:tcPr/>
                </a:tc>
              </a:tr>
            </a:tbl>
          </a:graphicData>
        </a:graphic>
      </p:graphicFrame>
    </p:spTree>
    <p:extLst>
      <p:ext uri="{BB962C8B-B14F-4D97-AF65-F5344CB8AC3E}">
        <p14:creationId xmlns:p14="http://schemas.microsoft.com/office/powerpoint/2010/main" val="37041041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 </a:t>
            </a:r>
            <a:endParaRPr lang="en-US" dirty="0"/>
          </a:p>
        </p:txBody>
      </p:sp>
      <p:sp>
        <p:nvSpPr>
          <p:cNvPr id="3" name="Content Placeholder 2"/>
          <p:cNvSpPr>
            <a:spLocks noGrp="1"/>
          </p:cNvSpPr>
          <p:nvPr>
            <p:ph idx="1"/>
          </p:nvPr>
        </p:nvSpPr>
        <p:spPr/>
        <p:txBody>
          <a:bodyPr>
            <a:normAutofit/>
          </a:bodyPr>
          <a:lstStyle/>
          <a:p>
            <a:pPr marL="596646" indent="-514350">
              <a:buFont typeface="+mj-lt"/>
              <a:buAutoNum type="arabicPeriod" startAt="2"/>
            </a:pPr>
            <a:r>
              <a:rPr lang="en-US" dirty="0" smtClean="0"/>
              <a:t>Add in a writing support specific to argumentation </a:t>
            </a:r>
          </a:p>
          <a:p>
            <a:pPr lvl="1">
              <a:buFont typeface="Arial"/>
              <a:buChar char="•"/>
            </a:pPr>
            <a:r>
              <a:rPr lang="en-US" dirty="0" smtClean="0"/>
              <a:t>“</a:t>
            </a:r>
            <a:r>
              <a:rPr lang="en-US" dirty="0"/>
              <a:t>W</a:t>
            </a:r>
            <a:r>
              <a:rPr lang="en-US" dirty="0" smtClean="0"/>
              <a:t>rite a mathematical argument to answer the following question” </a:t>
            </a:r>
          </a:p>
          <a:p>
            <a:pPr lvl="1">
              <a:buFont typeface="Arial"/>
              <a:buChar char="•"/>
            </a:pPr>
            <a:r>
              <a:rPr lang="en-US" dirty="0" smtClean="0"/>
              <a:t>“</a:t>
            </a:r>
            <a:r>
              <a:rPr lang="en-US" dirty="0"/>
              <a:t>W</a:t>
            </a:r>
            <a:r>
              <a:rPr lang="en-US" dirty="0" smtClean="0"/>
              <a:t>rite your claim”</a:t>
            </a:r>
          </a:p>
          <a:p>
            <a:pPr lvl="1">
              <a:buFont typeface="Arial"/>
              <a:buChar char="•"/>
            </a:pPr>
            <a:r>
              <a:rPr lang="en-US" dirty="0" smtClean="0"/>
              <a:t>“Include evidence”</a:t>
            </a:r>
          </a:p>
          <a:p>
            <a:pPr lvl="1">
              <a:buFont typeface="Arial"/>
              <a:buChar char="•"/>
            </a:pPr>
            <a:r>
              <a:rPr lang="en-US" dirty="0" smtClean="0"/>
              <a:t>“Consider your warrants”</a:t>
            </a:r>
          </a:p>
          <a:p>
            <a:pPr lvl="1">
              <a:buFont typeface="Arial"/>
              <a:buChar char="•"/>
            </a:pPr>
            <a:r>
              <a:rPr lang="en-US" dirty="0"/>
              <a:t>“Convince a </a:t>
            </a:r>
            <a:r>
              <a:rPr lang="en-US" dirty="0" smtClean="0"/>
              <a:t>classmate”</a:t>
            </a:r>
          </a:p>
          <a:p>
            <a:pPr lvl="1">
              <a:buFont typeface="Arial"/>
              <a:buChar char="•"/>
            </a:pPr>
            <a:r>
              <a:rPr lang="en-US" dirty="0"/>
              <a:t>Add in a frame (e.g., “I think ___ because___</a:t>
            </a:r>
            <a:r>
              <a:rPr lang="en-US" dirty="0" smtClean="0"/>
              <a:t>)</a:t>
            </a:r>
          </a:p>
        </p:txBody>
      </p:sp>
    </p:spTree>
    <p:extLst>
      <p:ext uri="{BB962C8B-B14F-4D97-AF65-F5344CB8AC3E}">
        <p14:creationId xmlns:p14="http://schemas.microsoft.com/office/powerpoint/2010/main" val="3991652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891A7"/>
                </a:solidFill>
              </a:rPr>
              <a:t>Press for a Type for Writing</a:t>
            </a:r>
            <a:endParaRPr lang="en-US" b="1" dirty="0">
              <a:solidFill>
                <a:srgbClr val="3891A7"/>
              </a:solidFill>
            </a:endParaRPr>
          </a:p>
        </p:txBody>
      </p:sp>
      <p:sp>
        <p:nvSpPr>
          <p:cNvPr id="3" name="Content Placeholder 2"/>
          <p:cNvSpPr>
            <a:spLocks noGrp="1"/>
          </p:cNvSpPr>
          <p:nvPr>
            <p:ph idx="1"/>
          </p:nvPr>
        </p:nvSpPr>
        <p:spPr/>
        <p:txBody>
          <a:bodyPr/>
          <a:lstStyle/>
          <a:p>
            <a:r>
              <a:rPr lang="en-US" dirty="0"/>
              <a:t>Write a question </a:t>
            </a:r>
          </a:p>
          <a:p>
            <a:r>
              <a:rPr lang="en-US" dirty="0" smtClean="0"/>
              <a:t>Explain what </a:t>
            </a:r>
          </a:p>
          <a:p>
            <a:r>
              <a:rPr lang="en-US" dirty="0"/>
              <a:t>Rewrite a sentence</a:t>
            </a:r>
          </a:p>
          <a:p>
            <a:r>
              <a:rPr lang="en-US" dirty="0" smtClean="0"/>
              <a:t>Describe observations</a:t>
            </a:r>
          </a:p>
          <a:p>
            <a:r>
              <a:rPr lang="en-US" dirty="0" smtClean="0"/>
              <a:t>Compose a problem</a:t>
            </a:r>
          </a:p>
          <a:p>
            <a:r>
              <a:rPr lang="en-US" dirty="0" smtClean="0"/>
              <a:t>Define a term </a:t>
            </a:r>
          </a:p>
          <a:p>
            <a:r>
              <a:rPr lang="en-US" dirty="0"/>
              <a:t>Explain why</a:t>
            </a:r>
          </a:p>
          <a:p>
            <a:r>
              <a:rPr lang="en-US" dirty="0" smtClean="0"/>
              <a:t>Compare and contrast</a:t>
            </a:r>
          </a:p>
          <a:p>
            <a:endParaRPr lang="en-US" dirty="0"/>
          </a:p>
        </p:txBody>
      </p:sp>
    </p:spTree>
    <p:extLst>
      <p:ext uri="{BB962C8B-B14F-4D97-AF65-F5344CB8AC3E}">
        <p14:creationId xmlns:p14="http://schemas.microsoft.com/office/powerpoint/2010/main" val="1791333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140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Wingdings" charset="2"/>
              <a:buChar char="v"/>
            </a:pPr>
            <a:r>
              <a:rPr lang="en-US" dirty="0" smtClean="0"/>
              <a:t>Results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00301040"/>
              </p:ext>
            </p:extLst>
          </p:nvPr>
        </p:nvGraphicFramePr>
        <p:xfrm>
          <a:off x="1683274" y="3422531"/>
          <a:ext cx="7287767" cy="1419217"/>
        </p:xfrm>
        <a:graphic>
          <a:graphicData uri="http://schemas.openxmlformats.org/drawingml/2006/table">
            <a:tbl>
              <a:tblPr firstRow="1" bandRow="1">
                <a:tableStyleId>{3B4B98B0-60AC-42C2-AFA5-B58CD77FA1E5}</a:tableStyleId>
              </a:tblPr>
              <a:tblGrid>
                <a:gridCol w="1457553"/>
                <a:gridCol w="1457553"/>
                <a:gridCol w="1457553"/>
                <a:gridCol w="1474526"/>
                <a:gridCol w="1440582"/>
              </a:tblGrid>
              <a:tr h="727890">
                <a:tc>
                  <a:txBody>
                    <a:bodyPr/>
                    <a:lstStyle/>
                    <a:p>
                      <a:pPr marL="0" marR="0" algn="ctr">
                        <a:spcBef>
                          <a:spcPts val="0"/>
                        </a:spcBef>
                        <a:spcAft>
                          <a:spcPts val="0"/>
                        </a:spcAft>
                      </a:pPr>
                      <a:r>
                        <a:rPr lang="en-US" sz="1800" b="1" dirty="0">
                          <a:effectLst/>
                        </a:rPr>
                        <a:t>Define a Term</a:t>
                      </a:r>
                      <a:endParaRPr lang="en-US" sz="1800" b="1"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b="1" dirty="0">
                          <a:effectLst/>
                        </a:rPr>
                        <a:t>Write a Question</a:t>
                      </a:r>
                      <a:endParaRPr lang="en-US" sz="1800" b="1"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b="1" dirty="0">
                          <a:effectLst/>
                        </a:rPr>
                        <a:t>Compare/ Contrast</a:t>
                      </a:r>
                      <a:endParaRPr lang="en-US" sz="1800" b="1"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b="1" dirty="0">
                          <a:effectLst/>
                        </a:rPr>
                        <a:t>Other</a:t>
                      </a:r>
                      <a:endParaRPr lang="en-US" sz="1800" b="1"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b="1" dirty="0">
                          <a:effectLst/>
                        </a:rPr>
                        <a:t>Multiple</a:t>
                      </a:r>
                      <a:endParaRPr lang="en-US" sz="1800" b="1" dirty="0">
                        <a:effectLst/>
                        <a:latin typeface="Times New Roman"/>
                        <a:ea typeface="Cambria"/>
                      </a:endParaRPr>
                    </a:p>
                  </a:txBody>
                  <a:tcPr marL="68580" marR="68580" marT="0" marB="0" anchor="b"/>
                </a:tc>
              </a:tr>
              <a:tr h="691327">
                <a:tc>
                  <a:txBody>
                    <a:bodyPr/>
                    <a:lstStyle/>
                    <a:p>
                      <a:r>
                        <a:rPr lang="en-US" sz="3200" dirty="0" smtClean="0"/>
                        <a:t>4.8%</a:t>
                      </a:r>
                      <a:endParaRPr lang="en-US" sz="3200" dirty="0"/>
                    </a:p>
                  </a:txBody>
                  <a:tcPr/>
                </a:tc>
                <a:tc>
                  <a:txBody>
                    <a:bodyPr/>
                    <a:lstStyle/>
                    <a:p>
                      <a:r>
                        <a:rPr lang="en-US" sz="3200" dirty="0" smtClean="0"/>
                        <a:t>3.3%</a:t>
                      </a:r>
                      <a:endParaRPr lang="en-US" sz="3200" dirty="0"/>
                    </a:p>
                  </a:txBody>
                  <a:tcPr/>
                </a:tc>
                <a:tc>
                  <a:txBody>
                    <a:bodyPr/>
                    <a:lstStyle/>
                    <a:p>
                      <a:r>
                        <a:rPr lang="en-US" sz="3200" dirty="0" smtClean="0"/>
                        <a:t>5.3%</a:t>
                      </a:r>
                      <a:endParaRPr lang="en-US" sz="3200" dirty="0"/>
                    </a:p>
                  </a:txBody>
                  <a:tcPr/>
                </a:tc>
                <a:tc>
                  <a:txBody>
                    <a:bodyPr/>
                    <a:lstStyle/>
                    <a:p>
                      <a:r>
                        <a:rPr lang="en-US" sz="3200" dirty="0" smtClean="0"/>
                        <a:t>7.4%</a:t>
                      </a:r>
                      <a:endParaRPr lang="en-US" sz="3200" dirty="0"/>
                    </a:p>
                  </a:txBody>
                  <a:tcPr/>
                </a:tc>
                <a:tc>
                  <a:txBody>
                    <a:bodyPr/>
                    <a:lstStyle/>
                    <a:p>
                      <a:r>
                        <a:rPr lang="en-US" sz="3200" dirty="0" smtClean="0"/>
                        <a:t>1.4%</a:t>
                      </a:r>
                      <a:endParaRPr lang="en-US" sz="3200"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933589031"/>
              </p:ext>
            </p:extLst>
          </p:nvPr>
        </p:nvGraphicFramePr>
        <p:xfrm>
          <a:off x="1155474" y="1641726"/>
          <a:ext cx="7061754" cy="1426001"/>
        </p:xfrm>
        <a:graphic>
          <a:graphicData uri="http://schemas.openxmlformats.org/drawingml/2006/table">
            <a:tbl>
              <a:tblPr firstRow="1" bandRow="1">
                <a:tableStyleId>{3B4B98B0-60AC-42C2-AFA5-B58CD77FA1E5}</a:tableStyleId>
              </a:tblPr>
              <a:tblGrid>
                <a:gridCol w="1169800"/>
                <a:gridCol w="1331619"/>
                <a:gridCol w="1550515"/>
                <a:gridCol w="1404584"/>
                <a:gridCol w="1605236"/>
              </a:tblGrid>
              <a:tr h="552789">
                <a:tc>
                  <a:txBody>
                    <a:bodyPr/>
                    <a:lstStyle/>
                    <a:p>
                      <a:pPr marL="0" marR="0" algn="ctr">
                        <a:spcBef>
                          <a:spcPts val="0"/>
                        </a:spcBef>
                        <a:spcAft>
                          <a:spcPts val="0"/>
                        </a:spcAft>
                      </a:pPr>
                      <a:r>
                        <a:rPr lang="en-US" sz="1800" dirty="0">
                          <a:effectLst/>
                        </a:rPr>
                        <a:t>Explain What</a:t>
                      </a:r>
                      <a:endParaRPr lang="en-US" sz="2800" b="0"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dirty="0">
                          <a:effectLst/>
                        </a:rPr>
                        <a:t>Explain Why</a:t>
                      </a:r>
                      <a:endParaRPr lang="en-US" sz="2800" b="0"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dirty="0">
                          <a:effectLst/>
                        </a:rPr>
                        <a:t>Describe Observation</a:t>
                      </a:r>
                      <a:endParaRPr lang="en-US" sz="2800" b="0"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dirty="0">
                          <a:effectLst/>
                        </a:rPr>
                        <a:t>Compose Word Problem</a:t>
                      </a:r>
                      <a:endParaRPr lang="en-US" sz="2800" b="0" dirty="0">
                        <a:effectLst/>
                        <a:latin typeface="Times New Roman"/>
                        <a:ea typeface="Cambria"/>
                      </a:endParaRPr>
                    </a:p>
                  </a:txBody>
                  <a:tcPr marL="68580" marR="68580" marT="0" marB="0" anchor="b"/>
                </a:tc>
                <a:tc>
                  <a:txBody>
                    <a:bodyPr/>
                    <a:lstStyle/>
                    <a:p>
                      <a:pPr marL="0" marR="0" algn="ctr">
                        <a:spcBef>
                          <a:spcPts val="0"/>
                        </a:spcBef>
                        <a:spcAft>
                          <a:spcPts val="0"/>
                        </a:spcAft>
                      </a:pPr>
                      <a:r>
                        <a:rPr lang="en-US" sz="1800" dirty="0">
                          <a:effectLst/>
                        </a:rPr>
                        <a:t>Rewrite Sentence</a:t>
                      </a:r>
                      <a:endParaRPr lang="en-US" sz="2800" b="0" dirty="0">
                        <a:effectLst/>
                        <a:latin typeface="Times New Roman"/>
                        <a:ea typeface="Cambria"/>
                      </a:endParaRPr>
                    </a:p>
                  </a:txBody>
                  <a:tcPr marL="68580" marR="68580" marT="0" marB="0" anchor="b"/>
                </a:tc>
              </a:tr>
              <a:tr h="603042">
                <a:tc>
                  <a:txBody>
                    <a:bodyPr/>
                    <a:lstStyle/>
                    <a:p>
                      <a:r>
                        <a:rPr lang="en-US" sz="3200" dirty="0" smtClean="0"/>
                        <a:t>36.2%</a:t>
                      </a:r>
                      <a:endParaRPr lang="en-US" sz="3200" dirty="0"/>
                    </a:p>
                  </a:txBody>
                  <a:tcPr/>
                </a:tc>
                <a:tc>
                  <a:txBody>
                    <a:bodyPr/>
                    <a:lstStyle/>
                    <a:p>
                      <a:r>
                        <a:rPr lang="en-US" sz="3200" dirty="0" smtClean="0"/>
                        <a:t>27.3%</a:t>
                      </a:r>
                      <a:endParaRPr lang="en-US" sz="3200" dirty="0"/>
                    </a:p>
                  </a:txBody>
                  <a:tcPr/>
                </a:tc>
                <a:tc>
                  <a:txBody>
                    <a:bodyPr/>
                    <a:lstStyle/>
                    <a:p>
                      <a:r>
                        <a:rPr lang="en-US" sz="3200" dirty="0" smtClean="0"/>
                        <a:t>7.5%</a:t>
                      </a:r>
                      <a:endParaRPr lang="en-US" sz="3200" dirty="0"/>
                    </a:p>
                  </a:txBody>
                  <a:tcPr/>
                </a:tc>
                <a:tc>
                  <a:txBody>
                    <a:bodyPr/>
                    <a:lstStyle/>
                    <a:p>
                      <a:r>
                        <a:rPr lang="en-US" sz="3200" dirty="0" smtClean="0"/>
                        <a:t>6.4%</a:t>
                      </a:r>
                      <a:endParaRPr lang="en-US" sz="3200" dirty="0"/>
                    </a:p>
                  </a:txBody>
                  <a:tcPr/>
                </a:tc>
                <a:tc>
                  <a:txBody>
                    <a:bodyPr/>
                    <a:lstStyle/>
                    <a:p>
                      <a:r>
                        <a:rPr lang="en-US" sz="3200" dirty="0" smtClean="0"/>
                        <a:t>0.4%</a:t>
                      </a:r>
                      <a:endParaRPr lang="en-US" sz="3200" dirty="0"/>
                    </a:p>
                  </a:txBody>
                  <a:tcPr/>
                </a:tc>
              </a:tr>
            </a:tbl>
          </a:graphicData>
        </a:graphic>
      </p:graphicFrame>
      <p:sp>
        <p:nvSpPr>
          <p:cNvPr id="4" name="Rounded Rectangle 3"/>
          <p:cNvSpPr/>
          <p:nvPr/>
        </p:nvSpPr>
        <p:spPr>
          <a:xfrm>
            <a:off x="1008478" y="1641726"/>
            <a:ext cx="2595897" cy="1780805"/>
          </a:xfrm>
          <a:prstGeom prst="roundRect">
            <a:avLst/>
          </a:prstGeom>
          <a:noFill/>
          <a:ln w="762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769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9777" y="2222500"/>
            <a:ext cx="3316111" cy="1876777"/>
          </a:xfrm>
        </p:spPr>
        <p:txBody>
          <a:bodyPr>
            <a:normAutofit fontScale="90000"/>
          </a:bodyPr>
          <a:lstStyle/>
          <a:p>
            <a:r>
              <a:rPr lang="en-US" dirty="0" smtClean="0"/>
              <a:t/>
            </a:r>
            <a:br>
              <a:rPr lang="en-US" dirty="0" smtClean="0"/>
            </a:br>
            <a:r>
              <a:rPr lang="en-US" sz="2800" dirty="0"/>
              <a:t>Relax we have </a:t>
            </a:r>
            <a:r>
              <a:rPr lang="en-US" sz="2800" dirty="0" smtClean="0"/>
              <a:t>recommendations…</a:t>
            </a:r>
            <a:r>
              <a:rPr lang="en-US" sz="1100" dirty="0"/>
              <a:t/>
            </a:r>
            <a:br>
              <a:rPr lang="en-US" sz="1100" dirty="0"/>
            </a:br>
            <a:r>
              <a:rPr lang="en-US" dirty="0" smtClean="0"/>
              <a:t/>
            </a:r>
            <a:br>
              <a:rPr lang="en-US" dirty="0" smtClean="0"/>
            </a:br>
            <a:endParaRPr lang="en-US" dirty="0"/>
          </a:p>
        </p:txBody>
      </p:sp>
      <p:pic>
        <p:nvPicPr>
          <p:cNvPr id="7" name="Picture 6"/>
          <p:cNvPicPr>
            <a:picLocks noChangeAspect="1"/>
          </p:cNvPicPr>
          <p:nvPr/>
        </p:nvPicPr>
        <p:blipFill>
          <a:blip r:embed="rId3"/>
          <a:stretch>
            <a:fillRect/>
          </a:stretch>
        </p:blipFill>
        <p:spPr>
          <a:xfrm>
            <a:off x="838200" y="1143004"/>
            <a:ext cx="4419600" cy="3514530"/>
          </a:xfrm>
          <a:prstGeom prst="rect">
            <a:avLst/>
          </a:prstGeom>
        </p:spPr>
      </p:pic>
    </p:spTree>
    <p:extLst>
      <p:ext uri="{BB962C8B-B14F-4D97-AF65-F5344CB8AC3E}">
        <p14:creationId xmlns:p14="http://schemas.microsoft.com/office/powerpoint/2010/main" val="19238427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 </a:t>
            </a:r>
            <a:endParaRPr lang="en-US" dirty="0"/>
          </a:p>
        </p:txBody>
      </p:sp>
      <p:sp>
        <p:nvSpPr>
          <p:cNvPr id="3" name="Content Placeholder 2"/>
          <p:cNvSpPr>
            <a:spLocks noGrp="1"/>
          </p:cNvSpPr>
          <p:nvPr>
            <p:ph idx="1"/>
          </p:nvPr>
        </p:nvSpPr>
        <p:spPr/>
        <p:txBody>
          <a:bodyPr/>
          <a:lstStyle/>
          <a:p>
            <a:pPr marL="596646" indent="-514350">
              <a:buAutoNum type="arabicPeriod" startAt="3"/>
            </a:pPr>
            <a:r>
              <a:rPr lang="en-US" dirty="0" smtClean="0"/>
              <a:t>Press students to explain why</a:t>
            </a:r>
          </a:p>
          <a:p>
            <a:pPr marL="870966" lvl="1" indent="-514350">
              <a:buFont typeface="Arial"/>
              <a:buChar char="•"/>
            </a:pPr>
            <a:r>
              <a:rPr lang="en-US" dirty="0" smtClean="0"/>
              <a:t>Do not use simply “explain”</a:t>
            </a:r>
          </a:p>
          <a:p>
            <a:pPr marL="870966" lvl="1" indent="-514350">
              <a:buFont typeface="Arial"/>
              <a:buChar char="•"/>
            </a:pPr>
            <a:r>
              <a:rPr lang="en-US" dirty="0" smtClean="0"/>
              <a:t>Add: “Explain why”</a:t>
            </a:r>
          </a:p>
          <a:p>
            <a:pPr marL="870966" lvl="1" indent="-514350">
              <a:buFont typeface="Arial"/>
              <a:buChar char="•"/>
            </a:pPr>
            <a:r>
              <a:rPr lang="en-US" dirty="0" smtClean="0"/>
              <a:t>Start the prompt with “why”</a:t>
            </a:r>
          </a:p>
          <a:p>
            <a:pPr marL="870966" lvl="1" indent="-514350">
              <a:buFont typeface="Arial"/>
              <a:buChar char="•"/>
            </a:pPr>
            <a:r>
              <a:rPr lang="en-US" dirty="0" smtClean="0"/>
              <a:t>Use “explain your thinking”</a:t>
            </a:r>
          </a:p>
          <a:p>
            <a:pPr marL="870966" lvl="1" indent="-514350">
              <a:buFont typeface="Arial"/>
              <a:buChar char="•"/>
            </a:pPr>
            <a:r>
              <a:rPr lang="en-US" dirty="0" smtClean="0"/>
              <a:t>Ask,</a:t>
            </a:r>
          </a:p>
          <a:p>
            <a:pPr marL="1117854" lvl="2" indent="-514350"/>
            <a:r>
              <a:rPr lang="en-US" dirty="0" smtClean="0"/>
              <a:t>“Do you agree? Why?”</a:t>
            </a:r>
          </a:p>
          <a:p>
            <a:pPr marL="1117854" lvl="2" indent="-514350"/>
            <a:r>
              <a:rPr lang="en-US" dirty="0" smtClean="0"/>
              <a:t>“Do you agree or disagree? Why or why not?”</a:t>
            </a:r>
          </a:p>
          <a:p>
            <a:pPr marL="870966" lvl="1" indent="-514350"/>
            <a:endParaRPr lang="en-US" dirty="0" smtClean="0"/>
          </a:p>
          <a:p>
            <a:pPr marL="870966" lvl="1" indent="-514350"/>
            <a:endParaRPr lang="en-US" dirty="0" smtClean="0"/>
          </a:p>
          <a:p>
            <a:pPr marL="596646" indent="-514350">
              <a:buAutoNum type="arabicPeriod" startAt="3"/>
            </a:pPr>
            <a:endParaRPr lang="en-US" dirty="0"/>
          </a:p>
        </p:txBody>
      </p:sp>
      <p:sp>
        <p:nvSpPr>
          <p:cNvPr id="5" name="Left Arrow 4"/>
          <p:cNvSpPr/>
          <p:nvPr/>
        </p:nvSpPr>
        <p:spPr>
          <a:xfrm rot="19397480">
            <a:off x="5708816" y="3115494"/>
            <a:ext cx="3662536" cy="1435111"/>
          </a:xfrm>
          <a:prstGeom prst="lef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t>Press for the inclusion of a specific writing feature</a:t>
            </a:r>
          </a:p>
        </p:txBody>
      </p:sp>
    </p:spTree>
    <p:extLst>
      <p:ext uri="{BB962C8B-B14F-4D97-AF65-F5344CB8AC3E}">
        <p14:creationId xmlns:p14="http://schemas.microsoft.com/office/powerpoint/2010/main" val="3793024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0"/>
                            </p:stCondLst>
                            <p:childTnLst>
                              <p:par>
                                <p:cTn id="32" presetID="9"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856" y="274638"/>
            <a:ext cx="7831832" cy="1143000"/>
          </a:xfrm>
        </p:spPr>
        <p:txBody>
          <a:bodyPr>
            <a:noAutofit/>
          </a:bodyPr>
          <a:lstStyle/>
          <a:p>
            <a:r>
              <a:rPr lang="en-US" sz="3600" b="1" dirty="0" smtClean="0">
                <a:solidFill>
                  <a:srgbClr val="3891A7"/>
                </a:solidFill>
              </a:rPr>
              <a:t>Press to Write </a:t>
            </a:r>
            <a:r>
              <a:rPr lang="en-US" sz="3600" b="1" dirty="0">
                <a:solidFill>
                  <a:srgbClr val="3891A7"/>
                </a:solidFill>
              </a:rPr>
              <a:t>A</a:t>
            </a:r>
            <a:r>
              <a:rPr lang="en-US" sz="3600" b="1" dirty="0" smtClean="0">
                <a:solidFill>
                  <a:srgbClr val="3891A7"/>
                </a:solidFill>
              </a:rPr>
              <a:t>bout </a:t>
            </a:r>
            <a:r>
              <a:rPr lang="en-US" sz="3600" b="1" dirty="0">
                <a:solidFill>
                  <a:srgbClr val="3891A7"/>
                </a:solidFill>
              </a:rPr>
              <a:t>P</a:t>
            </a:r>
            <a:r>
              <a:rPr lang="en-US" sz="3600" b="1" dirty="0" smtClean="0">
                <a:solidFill>
                  <a:srgbClr val="3891A7"/>
                </a:solidFill>
              </a:rPr>
              <a:t>rocedures or </a:t>
            </a:r>
            <a:r>
              <a:rPr lang="en-US" sz="3600" b="1" dirty="0">
                <a:solidFill>
                  <a:srgbClr val="3891A7"/>
                </a:solidFill>
              </a:rPr>
              <a:t>C</a:t>
            </a:r>
            <a:r>
              <a:rPr lang="en-US" sz="3600" b="1" dirty="0" smtClean="0">
                <a:solidFill>
                  <a:srgbClr val="3891A7"/>
                </a:solidFill>
              </a:rPr>
              <a:t>oncepts </a:t>
            </a:r>
            <a:r>
              <a:rPr lang="en-US" sz="3000" b="1" dirty="0" smtClean="0">
                <a:solidFill>
                  <a:srgbClr val="3891A7"/>
                </a:solidFill>
              </a:rPr>
              <a:t>(explain what/explain why)</a:t>
            </a:r>
            <a:endParaRPr lang="en-US" sz="3000" b="1" dirty="0">
              <a:solidFill>
                <a:srgbClr val="3891A7"/>
              </a:solidFill>
            </a:endParaRPr>
          </a:p>
        </p:txBody>
      </p:sp>
      <p:sp>
        <p:nvSpPr>
          <p:cNvPr id="3" name="Content Placeholder 2"/>
          <p:cNvSpPr>
            <a:spLocks noGrp="1"/>
          </p:cNvSpPr>
          <p:nvPr>
            <p:ph idx="1"/>
          </p:nvPr>
        </p:nvSpPr>
        <p:spPr>
          <a:xfrm>
            <a:off x="1101856" y="1661980"/>
            <a:ext cx="8042144" cy="5041960"/>
          </a:xfrm>
        </p:spPr>
        <p:txBody>
          <a:bodyPr>
            <a:normAutofit fontScale="77500" lnSpcReduction="20000"/>
          </a:bodyPr>
          <a:lstStyle/>
          <a:p>
            <a:pPr>
              <a:spcAft>
                <a:spcPts val="1800"/>
              </a:spcAft>
            </a:pPr>
            <a:r>
              <a:rPr lang="en-US" sz="3600" b="1" dirty="0" smtClean="0">
                <a:solidFill>
                  <a:schemeClr val="accent3"/>
                </a:solidFill>
              </a:rPr>
              <a:t>Procedural: </a:t>
            </a:r>
            <a:r>
              <a:rPr lang="en-US" sz="3600" dirty="0"/>
              <a:t>The prompt calls for  an explanation that can be written in a step-by-step manner to describe rules, strategies, and/or algorithms. The steps might potentially include numeric representations, symbols, and/or words</a:t>
            </a:r>
            <a:r>
              <a:rPr lang="en-US" sz="3600" dirty="0" smtClean="0"/>
              <a:t>. </a:t>
            </a:r>
            <a:r>
              <a:rPr lang="en-US" sz="3600" dirty="0"/>
              <a:t> </a:t>
            </a:r>
            <a:endParaRPr lang="en-US" sz="3600" dirty="0" smtClean="0"/>
          </a:p>
          <a:p>
            <a:r>
              <a:rPr lang="en-US" sz="3600" b="1" dirty="0" smtClean="0">
                <a:solidFill>
                  <a:srgbClr val="C32D2E"/>
                </a:solidFill>
              </a:rPr>
              <a:t>Conceptual:</a:t>
            </a:r>
            <a:r>
              <a:rPr lang="en-US" sz="3600" dirty="0" smtClean="0">
                <a:solidFill>
                  <a:srgbClr val="C32D2E"/>
                </a:solidFill>
              </a:rPr>
              <a:t> </a:t>
            </a:r>
            <a:r>
              <a:rPr lang="en-US" sz="3600" dirty="0" smtClean="0"/>
              <a:t>The </a:t>
            </a:r>
            <a:r>
              <a:rPr lang="en-US" sz="3600" dirty="0"/>
              <a:t>prompt calls for an explanation that can be written by proposing a generalization or </a:t>
            </a:r>
            <a:r>
              <a:rPr lang="en-US" sz="3600" dirty="0" smtClean="0"/>
              <a:t>principle. </a:t>
            </a:r>
            <a:r>
              <a:rPr lang="en-US" sz="3600" dirty="0"/>
              <a:t>Note that although </a:t>
            </a:r>
            <a:r>
              <a:rPr lang="en-US" sz="3600" dirty="0" smtClean="0"/>
              <a:t>a </a:t>
            </a:r>
            <a:r>
              <a:rPr lang="en-US" sz="3600" dirty="0"/>
              <a:t>procedure </a:t>
            </a:r>
            <a:r>
              <a:rPr lang="en-US" sz="3600" dirty="0" smtClean="0"/>
              <a:t>might be </a:t>
            </a:r>
            <a:r>
              <a:rPr lang="en-US" sz="3600" dirty="0"/>
              <a:t>a component of the prompt, students might be asked to conceptually respond to the given procedure (e.g., why there is a </a:t>
            </a:r>
            <a:r>
              <a:rPr lang="en-US" sz="3600" dirty="0" smtClean="0"/>
              <a:t>“1” </a:t>
            </a:r>
            <a:r>
              <a:rPr lang="en-US" sz="3600" dirty="0"/>
              <a:t>above the tens place in the sample addition problem that has been provided)</a:t>
            </a:r>
            <a:r>
              <a:rPr lang="en-US" sz="3600" dirty="0" smtClean="0"/>
              <a:t>.</a:t>
            </a:r>
            <a:endParaRPr lang="en-US" sz="3600" dirty="0"/>
          </a:p>
        </p:txBody>
      </p:sp>
    </p:spTree>
    <p:extLst>
      <p:ext uri="{BB962C8B-B14F-4D97-AF65-F5344CB8AC3E}">
        <p14:creationId xmlns:p14="http://schemas.microsoft.com/office/powerpoint/2010/main" val="687979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a:xfrm>
            <a:off x="1435608" y="1447800"/>
            <a:ext cx="7498080" cy="4873978"/>
          </a:xfrm>
        </p:spPr>
        <p:txBody>
          <a:bodyPr>
            <a:normAutofit/>
          </a:bodyPr>
          <a:lstStyle/>
          <a:p>
            <a:r>
              <a:rPr lang="en-US" sz="2800" dirty="0" smtClean="0"/>
              <a:t>Math fun! ** </a:t>
            </a:r>
          </a:p>
          <a:p>
            <a:r>
              <a:rPr lang="en-US" sz="2800" dirty="0" smtClean="0"/>
              <a:t>Math and Argumentation in Everyday Tasks</a:t>
            </a:r>
          </a:p>
          <a:p>
            <a:pPr lvl="1"/>
            <a:r>
              <a:rPr lang="en-US" sz="2200" dirty="0"/>
              <a:t>E</a:t>
            </a:r>
            <a:r>
              <a:rPr lang="en-US" sz="2200" dirty="0" smtClean="0"/>
              <a:t>lementary (stay here in </a:t>
            </a:r>
            <a:r>
              <a:rPr lang="en-US" sz="2200" dirty="0" err="1" smtClean="0"/>
              <a:t>rm</a:t>
            </a:r>
            <a:r>
              <a:rPr lang="en-US" sz="2200" dirty="0" smtClean="0"/>
              <a:t> 144)</a:t>
            </a:r>
            <a:endParaRPr lang="en-US" sz="2200" dirty="0"/>
          </a:p>
          <a:p>
            <a:pPr lvl="1"/>
            <a:r>
              <a:rPr lang="en-US" sz="2200" dirty="0" smtClean="0"/>
              <a:t>Secondary (</a:t>
            </a:r>
            <a:r>
              <a:rPr lang="en-US" sz="2200" dirty="0" err="1" smtClean="0"/>
              <a:t>rm</a:t>
            </a:r>
            <a:r>
              <a:rPr lang="en-US" sz="2200" dirty="0" smtClean="0"/>
              <a:t> 142)</a:t>
            </a:r>
          </a:p>
          <a:p>
            <a:r>
              <a:rPr lang="en-US" sz="2800" dirty="0" smtClean="0"/>
              <a:t>Share out morning work</a:t>
            </a:r>
          </a:p>
          <a:p>
            <a:r>
              <a:rPr lang="en-US" sz="2800" dirty="0" smtClean="0"/>
              <a:t>Working Lunch – looking back and a look ahead</a:t>
            </a:r>
          </a:p>
          <a:p>
            <a:r>
              <a:rPr lang="en-US" sz="2800" dirty="0" smtClean="0"/>
              <a:t>Supporting argumentation through task modification and verbal </a:t>
            </a:r>
            <a:r>
              <a:rPr lang="en-US" sz="2800" dirty="0" smtClean="0">
                <a:sym typeface="Wingdings"/>
              </a:rPr>
              <a:t> </a:t>
            </a:r>
            <a:r>
              <a:rPr lang="en-US" sz="2800" dirty="0" smtClean="0"/>
              <a:t>written discourse</a:t>
            </a:r>
          </a:p>
          <a:p>
            <a:r>
              <a:rPr lang="en-US" sz="2800" dirty="0" smtClean="0"/>
              <a:t>Work time</a:t>
            </a:r>
          </a:p>
          <a:p>
            <a:r>
              <a:rPr lang="en-US" sz="2800" dirty="0" smtClean="0"/>
              <a:t>Share out from lunch, logistics, exit survey</a:t>
            </a:r>
          </a:p>
          <a:p>
            <a:endParaRPr lang="en-US" dirty="0"/>
          </a:p>
        </p:txBody>
      </p:sp>
      <p:sp>
        <p:nvSpPr>
          <p:cNvPr id="4" name="TextBox 3"/>
          <p:cNvSpPr txBox="1"/>
          <p:nvPr/>
        </p:nvSpPr>
        <p:spPr>
          <a:xfrm>
            <a:off x="987777" y="6280833"/>
            <a:ext cx="8043332" cy="646331"/>
          </a:xfrm>
          <a:prstGeom prst="rect">
            <a:avLst/>
          </a:prstGeom>
          <a:noFill/>
        </p:spPr>
        <p:txBody>
          <a:bodyPr wrap="square" rtlCol="0">
            <a:spAutoFit/>
          </a:bodyPr>
          <a:lstStyle/>
          <a:p>
            <a:pPr marL="0" lvl="1"/>
            <a:r>
              <a:rPr lang="en-US" i="1" dirty="0" smtClean="0"/>
              <a:t>** </a:t>
            </a:r>
            <a:r>
              <a:rPr lang="en-US" b="1" i="1" dirty="0" smtClean="0"/>
              <a:t>Coaches</a:t>
            </a:r>
            <a:r>
              <a:rPr lang="en-US" i="1" dirty="0" smtClean="0"/>
              <a:t> </a:t>
            </a:r>
            <a:r>
              <a:rPr lang="en-US" i="1" dirty="0"/>
              <a:t>have a special </a:t>
            </a:r>
            <a:r>
              <a:rPr lang="en-US" i="1" dirty="0" smtClean="0"/>
              <a:t>mission and will meet in </a:t>
            </a:r>
            <a:r>
              <a:rPr lang="en-US" i="1" dirty="0" err="1" smtClean="0"/>
              <a:t>rm</a:t>
            </a:r>
            <a:r>
              <a:rPr lang="en-US" i="1" dirty="0" smtClean="0"/>
              <a:t> 101 with the secret maraca signal</a:t>
            </a:r>
            <a:endParaRPr lang="en-US" i="1" dirty="0"/>
          </a:p>
          <a:p>
            <a:endParaRPr lang="en-US" dirty="0"/>
          </a:p>
        </p:txBody>
      </p:sp>
    </p:spTree>
    <p:extLst>
      <p:ext uri="{BB962C8B-B14F-4D97-AF65-F5344CB8AC3E}">
        <p14:creationId xmlns:p14="http://schemas.microsoft.com/office/powerpoint/2010/main" val="78758262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556" y="274638"/>
            <a:ext cx="7847132" cy="1143000"/>
          </a:xfrm>
        </p:spPr>
        <p:txBody>
          <a:bodyPr>
            <a:normAutofit/>
          </a:bodyPr>
          <a:lstStyle/>
          <a:p>
            <a:pPr marL="571500" indent="-571500">
              <a:buFont typeface="Wingdings" charset="2"/>
              <a:buChar char="v"/>
            </a:pPr>
            <a:r>
              <a:rPr lang="en-US" dirty="0" smtClean="0"/>
              <a:t>Results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14362140"/>
              </p:ext>
            </p:extLst>
          </p:nvPr>
        </p:nvGraphicFramePr>
        <p:xfrm>
          <a:off x="1086556" y="1923415"/>
          <a:ext cx="7847131" cy="2675926"/>
        </p:xfrm>
        <a:graphic>
          <a:graphicData uri="http://schemas.openxmlformats.org/drawingml/2006/table">
            <a:tbl>
              <a:tblPr firstRow="1" bandRow="1">
                <a:tableStyleId>{3B4B98B0-60AC-42C2-AFA5-B58CD77FA1E5}</a:tableStyleId>
              </a:tblPr>
              <a:tblGrid>
                <a:gridCol w="1453314"/>
                <a:gridCol w="1322729"/>
                <a:gridCol w="1030709"/>
                <a:gridCol w="1424669"/>
                <a:gridCol w="1543774"/>
                <a:gridCol w="1071936"/>
              </a:tblGrid>
              <a:tr h="639351">
                <a:tc gridSpan="3">
                  <a:txBody>
                    <a:bodyPr/>
                    <a:lstStyle/>
                    <a:p>
                      <a:pPr marL="0" marR="0" algn="ctr">
                        <a:spcBef>
                          <a:spcPts val="0"/>
                        </a:spcBef>
                        <a:spcAft>
                          <a:spcPts val="0"/>
                        </a:spcAft>
                      </a:pPr>
                      <a:r>
                        <a:rPr lang="en-US" sz="2400" dirty="0">
                          <a:effectLst/>
                        </a:rPr>
                        <a:t> </a:t>
                      </a:r>
                      <a:r>
                        <a:rPr lang="en-US" sz="2400" dirty="0" smtClean="0">
                          <a:effectLst/>
                        </a:rPr>
                        <a:t>Explain What</a:t>
                      </a:r>
                      <a:endParaRPr lang="en-US" sz="2400" dirty="0">
                        <a:effectLst/>
                        <a:latin typeface="Times New Roman"/>
                        <a:ea typeface="Cambria"/>
                      </a:endParaRPr>
                    </a:p>
                  </a:txBody>
                  <a:tcPr marL="68580" marR="68580" marT="0" marB="0" anchor="b"/>
                </a:tc>
                <a:tc hMerge="1">
                  <a:txBody>
                    <a:bodyPr/>
                    <a:lstStyle/>
                    <a:p>
                      <a:pPr marL="0" marR="0" algn="ctr">
                        <a:spcBef>
                          <a:spcPts val="0"/>
                        </a:spcBef>
                        <a:spcAft>
                          <a:spcPts val="0"/>
                        </a:spcAft>
                      </a:pPr>
                      <a:endParaRPr lang="en-US" sz="1200" dirty="0">
                        <a:effectLst/>
                        <a:latin typeface="Times New Roman"/>
                        <a:ea typeface="Cambria"/>
                      </a:endParaRPr>
                    </a:p>
                  </a:txBody>
                  <a:tcPr marL="68580" marR="68580" marT="0" marB="0" anchor="b"/>
                </a:tc>
                <a:tc hMerge="1">
                  <a:txBody>
                    <a:bodyPr/>
                    <a:lstStyle/>
                    <a:p>
                      <a:pPr marL="0" marR="0" algn="ctr">
                        <a:spcBef>
                          <a:spcPts val="0"/>
                        </a:spcBef>
                        <a:spcAft>
                          <a:spcPts val="0"/>
                        </a:spcAft>
                      </a:pPr>
                      <a:endParaRPr lang="en-US" sz="1200" dirty="0">
                        <a:effectLst/>
                        <a:latin typeface="Times New Roman"/>
                        <a:ea typeface="Cambria"/>
                      </a:endParaRPr>
                    </a:p>
                  </a:txBody>
                  <a:tcPr marL="68580" marR="68580" marT="0" marB="0" anchor="b"/>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effectLst/>
                      </a:endParaRPr>
                    </a:p>
                    <a:p>
                      <a:pPr marL="0" marR="0" algn="ctr">
                        <a:spcBef>
                          <a:spcPts val="0"/>
                        </a:spcBef>
                        <a:spcAft>
                          <a:spcPts val="0"/>
                        </a:spcAft>
                      </a:pPr>
                      <a:r>
                        <a:rPr lang="en-US" sz="2400" dirty="0" smtClean="0">
                          <a:effectLst/>
                        </a:rPr>
                        <a:t>Explain Why</a:t>
                      </a:r>
                      <a:endParaRPr lang="en-US" sz="2400" dirty="0">
                        <a:effectLst/>
                        <a:latin typeface="Times New Roman"/>
                        <a:ea typeface="Cambria"/>
                      </a:endParaRPr>
                    </a:p>
                  </a:txBody>
                  <a:tcPr marL="68580" marR="68580" marT="0" marB="0" anchor="ctr"/>
                </a:tc>
                <a:tc hMerge="1">
                  <a:txBody>
                    <a:bodyPr/>
                    <a:lstStyle/>
                    <a:p>
                      <a:pPr marL="0" marR="0" algn="ctr">
                        <a:spcBef>
                          <a:spcPts val="0"/>
                        </a:spcBef>
                        <a:spcAft>
                          <a:spcPts val="0"/>
                        </a:spcAft>
                      </a:pPr>
                      <a:endParaRPr lang="en-US" sz="1200" dirty="0">
                        <a:effectLst/>
                        <a:latin typeface="Times New Roman"/>
                        <a:ea typeface="Cambria"/>
                      </a:endParaRPr>
                    </a:p>
                  </a:txBody>
                  <a:tcPr marL="68580" marR="68580" marT="0" marB="0" anchor="ctr"/>
                </a:tc>
                <a:tc hMerge="1">
                  <a:txBody>
                    <a:bodyPr/>
                    <a:lstStyle/>
                    <a:p>
                      <a:pPr marL="0" marR="0" algn="ctr">
                        <a:spcBef>
                          <a:spcPts val="0"/>
                        </a:spcBef>
                        <a:spcAft>
                          <a:spcPts val="0"/>
                        </a:spcAft>
                      </a:pPr>
                      <a:endParaRPr lang="en-US" sz="1200" dirty="0">
                        <a:effectLst/>
                        <a:latin typeface="Times New Roman"/>
                        <a:ea typeface="Cambria"/>
                      </a:endParaRPr>
                    </a:p>
                  </a:txBody>
                  <a:tcPr marL="68580" marR="68580" marT="0" marB="0" anchor="ctr"/>
                </a:tc>
              </a:tr>
              <a:tr h="972203">
                <a:tc>
                  <a:txBody>
                    <a:bodyPr/>
                    <a:lstStyle/>
                    <a:p>
                      <a:pPr marL="0" marR="0" algn="ctr">
                        <a:spcBef>
                          <a:spcPts val="0"/>
                        </a:spcBef>
                        <a:spcAft>
                          <a:spcPts val="0"/>
                        </a:spcAft>
                      </a:pPr>
                      <a:r>
                        <a:rPr lang="en-US" sz="2000" b="0" dirty="0">
                          <a:effectLst/>
                        </a:rPr>
                        <a:t>Procedural</a:t>
                      </a:r>
                      <a:endParaRPr lang="en-US" sz="2000" b="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2000" b="0" dirty="0">
                          <a:effectLst/>
                        </a:rPr>
                        <a:t>Conceptual</a:t>
                      </a:r>
                      <a:endParaRPr lang="en-US" sz="2000" b="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2000" b="0" dirty="0">
                          <a:effectLst/>
                        </a:rPr>
                        <a:t>Both</a:t>
                      </a:r>
                      <a:endParaRPr lang="en-US" sz="2000" b="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2000" b="0" dirty="0">
                          <a:effectLst/>
                        </a:rPr>
                        <a:t>Procedural</a:t>
                      </a:r>
                      <a:endParaRPr lang="en-US" sz="2000" b="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2000" b="0" dirty="0">
                          <a:effectLst/>
                        </a:rPr>
                        <a:t>Conceptual</a:t>
                      </a:r>
                      <a:endParaRPr lang="en-US" sz="2000" b="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2000" b="0" dirty="0">
                          <a:effectLst/>
                        </a:rPr>
                        <a:t>Both</a:t>
                      </a:r>
                      <a:endParaRPr lang="en-US" sz="2000" b="0" dirty="0">
                        <a:effectLst/>
                        <a:latin typeface="Times New Roman"/>
                        <a:ea typeface="Cambria"/>
                      </a:endParaRPr>
                    </a:p>
                  </a:txBody>
                  <a:tcPr marL="68580" marR="68580" marT="0" marB="0" anchor="ctr"/>
                </a:tc>
              </a:tr>
              <a:tr h="972203">
                <a:tc>
                  <a:txBody>
                    <a:bodyPr/>
                    <a:lstStyle/>
                    <a:p>
                      <a:pPr marL="0" marR="0" algn="ctr">
                        <a:spcBef>
                          <a:spcPts val="0"/>
                        </a:spcBef>
                        <a:spcAft>
                          <a:spcPts val="0"/>
                        </a:spcAft>
                      </a:pPr>
                      <a:r>
                        <a:rPr lang="en-US" sz="3200" dirty="0" smtClean="0">
                          <a:effectLst/>
                        </a:rPr>
                        <a:t>69.46%</a:t>
                      </a:r>
                      <a:endParaRPr lang="en-US" sz="320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3200" dirty="0" smtClean="0">
                          <a:effectLst/>
                        </a:rPr>
                        <a:t>28.2%</a:t>
                      </a:r>
                      <a:endParaRPr lang="en-US" sz="320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3200" dirty="0" smtClean="0">
                          <a:effectLst/>
                        </a:rPr>
                        <a:t>2.3%</a:t>
                      </a:r>
                      <a:endParaRPr lang="en-US" sz="320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3200" dirty="0" smtClean="0">
                          <a:effectLst/>
                        </a:rPr>
                        <a:t>49.2%</a:t>
                      </a:r>
                      <a:endParaRPr lang="en-US" sz="320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3200" dirty="0" smtClean="0">
                          <a:effectLst/>
                        </a:rPr>
                        <a:t>44.9%</a:t>
                      </a:r>
                      <a:endParaRPr lang="en-US" sz="3200" dirty="0">
                        <a:effectLst/>
                        <a:latin typeface="Times New Roman"/>
                        <a:ea typeface="Cambria"/>
                      </a:endParaRPr>
                    </a:p>
                  </a:txBody>
                  <a:tcPr marL="68580" marR="68580" marT="0" marB="0" anchor="ctr"/>
                </a:tc>
                <a:tc>
                  <a:txBody>
                    <a:bodyPr/>
                    <a:lstStyle/>
                    <a:p>
                      <a:pPr marL="0" marR="0" algn="ctr">
                        <a:spcBef>
                          <a:spcPts val="0"/>
                        </a:spcBef>
                        <a:spcAft>
                          <a:spcPts val="0"/>
                        </a:spcAft>
                      </a:pPr>
                      <a:r>
                        <a:rPr lang="en-US" sz="3200" dirty="0" smtClean="0">
                          <a:effectLst/>
                        </a:rPr>
                        <a:t>5.9%</a:t>
                      </a:r>
                      <a:endParaRPr lang="en-US" sz="3200" dirty="0">
                        <a:effectLst/>
                        <a:latin typeface="Times New Roman"/>
                        <a:ea typeface="Cambria"/>
                      </a:endParaRPr>
                    </a:p>
                  </a:txBody>
                  <a:tcPr marL="68580" marR="68580" marT="0" marB="0" anchor="ctr"/>
                </a:tc>
              </a:tr>
            </a:tbl>
          </a:graphicData>
        </a:graphic>
      </p:graphicFrame>
      <p:sp>
        <p:nvSpPr>
          <p:cNvPr id="5" name="Rounded Rectangle 4"/>
          <p:cNvSpPr/>
          <p:nvPr/>
        </p:nvSpPr>
        <p:spPr>
          <a:xfrm>
            <a:off x="1008479" y="3753459"/>
            <a:ext cx="1531392" cy="845882"/>
          </a:xfrm>
          <a:prstGeom prst="roundRect">
            <a:avLst/>
          </a:prstGeom>
          <a:noFill/>
          <a:ln w="762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911659" y="1753769"/>
            <a:ext cx="4232341" cy="3180123"/>
          </a:xfrm>
          <a:prstGeom prst="rect">
            <a:avLst/>
          </a:prstGeom>
        </p:spPr>
      </p:pic>
      <p:sp>
        <p:nvSpPr>
          <p:cNvPr id="10" name="Rounded Rectangle 9"/>
          <p:cNvSpPr/>
          <p:nvPr/>
        </p:nvSpPr>
        <p:spPr>
          <a:xfrm>
            <a:off x="5061066" y="3792387"/>
            <a:ext cx="2595897" cy="844302"/>
          </a:xfrm>
          <a:prstGeom prst="roundRect">
            <a:avLst/>
          </a:prstGeom>
          <a:noFill/>
          <a:ln w="762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602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 </a:t>
            </a:r>
            <a:endParaRPr lang="en-US" dirty="0"/>
          </a:p>
        </p:txBody>
      </p:sp>
      <p:sp>
        <p:nvSpPr>
          <p:cNvPr id="3" name="Content Placeholder 2"/>
          <p:cNvSpPr>
            <a:spLocks noGrp="1"/>
          </p:cNvSpPr>
          <p:nvPr>
            <p:ph idx="1"/>
          </p:nvPr>
        </p:nvSpPr>
        <p:spPr/>
        <p:txBody>
          <a:bodyPr>
            <a:normAutofit fontScale="92500" lnSpcReduction="20000"/>
          </a:bodyPr>
          <a:lstStyle/>
          <a:p>
            <a:pPr marL="596646" indent="-514350">
              <a:buFont typeface="+mj-lt"/>
              <a:buAutoNum type="arabicPeriod" startAt="4"/>
            </a:pPr>
            <a:r>
              <a:rPr lang="en-US" dirty="0" smtClean="0"/>
              <a:t>Skip procedural questions and eliminate </a:t>
            </a:r>
            <a:r>
              <a:rPr lang="en-US" dirty="0"/>
              <a:t>the repetitive </a:t>
            </a:r>
            <a:r>
              <a:rPr lang="en-US" dirty="0" smtClean="0"/>
              <a:t>question </a:t>
            </a:r>
            <a:endParaRPr lang="en-US" dirty="0"/>
          </a:p>
          <a:p>
            <a:pPr marL="870966" lvl="1" indent="-514350"/>
            <a:r>
              <a:rPr lang="en-US" dirty="0" smtClean="0"/>
              <a:t>Not: “</a:t>
            </a:r>
            <a:r>
              <a:rPr lang="en-US" dirty="0"/>
              <a:t>Solve the problem. Explain.</a:t>
            </a:r>
            <a:r>
              <a:rPr lang="en-US" dirty="0" smtClean="0"/>
              <a:t>”</a:t>
            </a:r>
          </a:p>
          <a:p>
            <a:pPr marL="870966" lvl="1" indent="-514350"/>
            <a:r>
              <a:rPr lang="en-US" dirty="0" smtClean="0"/>
              <a:t>Instead: “How do you know your thinking is correct?”</a:t>
            </a:r>
            <a:endParaRPr lang="en-US" dirty="0"/>
          </a:p>
          <a:p>
            <a:pPr marL="596646" indent="-514350">
              <a:buFont typeface="+mj-lt"/>
              <a:buAutoNum type="arabicPeriod" startAt="4"/>
            </a:pPr>
            <a:r>
              <a:rPr lang="en-US" dirty="0" smtClean="0"/>
              <a:t>Push past procedural explanations</a:t>
            </a:r>
          </a:p>
          <a:p>
            <a:pPr marL="870966" lvl="1" indent="-514350"/>
            <a:r>
              <a:rPr lang="en-US" dirty="0" smtClean="0"/>
              <a:t>Present a part of a procedure and have students explain why</a:t>
            </a:r>
          </a:p>
          <a:p>
            <a:pPr marL="870966" lvl="1" indent="-514350"/>
            <a:r>
              <a:rPr lang="en-US" dirty="0" smtClean="0"/>
              <a:t>“What have you learned in class to defend your reasoning?”</a:t>
            </a:r>
          </a:p>
          <a:p>
            <a:pPr marL="870966" lvl="1" indent="-514350"/>
            <a:r>
              <a:rPr lang="en-US" dirty="0" smtClean="0"/>
              <a:t>“How will you use ___ to explain how to solve ___?”</a:t>
            </a:r>
          </a:p>
          <a:p>
            <a:pPr marL="870966" lvl="1" indent="-514350"/>
            <a:endParaRPr lang="en-US" dirty="0" smtClean="0"/>
          </a:p>
          <a:p>
            <a:pPr marL="596646" indent="-514350">
              <a:buAutoNum type="arabicPeriod" startAt="4"/>
            </a:pPr>
            <a:endParaRPr lang="en-US" dirty="0"/>
          </a:p>
        </p:txBody>
      </p:sp>
      <p:pic>
        <p:nvPicPr>
          <p:cNvPr id="4" name="Picture 3"/>
          <p:cNvPicPr>
            <a:picLocks noChangeAspect="1"/>
          </p:cNvPicPr>
          <p:nvPr/>
        </p:nvPicPr>
        <p:blipFill>
          <a:blip r:embed="rId3"/>
          <a:stretch>
            <a:fillRect/>
          </a:stretch>
        </p:blipFill>
        <p:spPr>
          <a:xfrm>
            <a:off x="7488882" y="101245"/>
            <a:ext cx="1407453" cy="1365229"/>
          </a:xfrm>
          <a:prstGeom prst="rect">
            <a:avLst/>
          </a:prstGeom>
        </p:spPr>
      </p:pic>
    </p:spTree>
    <p:extLst>
      <p:ext uri="{BB962C8B-B14F-4D97-AF65-F5344CB8AC3E}">
        <p14:creationId xmlns:p14="http://schemas.microsoft.com/office/powerpoint/2010/main" val="2667153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rPr>
              <a:t>Press for Writing </a:t>
            </a:r>
            <a:r>
              <a:rPr lang="en-US" b="1" dirty="0">
                <a:solidFill>
                  <a:schemeClr val="accent1"/>
                </a:solidFill>
              </a:rPr>
              <a:t>A</a:t>
            </a:r>
            <a:r>
              <a:rPr lang="en-US" b="1" dirty="0" smtClean="0">
                <a:solidFill>
                  <a:schemeClr val="accent1"/>
                </a:solidFill>
              </a:rPr>
              <a:t>bout </a:t>
            </a:r>
            <a:r>
              <a:rPr lang="en-US" b="1" dirty="0">
                <a:solidFill>
                  <a:schemeClr val="accent1"/>
                </a:solidFill>
              </a:rPr>
              <a:t>T</a:t>
            </a:r>
            <a:r>
              <a:rPr lang="en-US" b="1" dirty="0" smtClean="0">
                <a:solidFill>
                  <a:schemeClr val="accent1"/>
                </a:solidFill>
              </a:rPr>
              <a:t>heir </a:t>
            </a:r>
            <a:r>
              <a:rPr lang="en-US" b="1" dirty="0">
                <a:solidFill>
                  <a:schemeClr val="accent1"/>
                </a:solidFill>
              </a:rPr>
              <a:t>O</a:t>
            </a:r>
            <a:r>
              <a:rPr lang="en-US" b="1" dirty="0" smtClean="0">
                <a:solidFill>
                  <a:schemeClr val="accent1"/>
                </a:solidFill>
              </a:rPr>
              <a:t>wn or Others’ Solutions</a:t>
            </a:r>
            <a:endParaRPr lang="en-US" b="1" dirty="0">
              <a:solidFill>
                <a:schemeClr val="accent1"/>
              </a:solidFill>
            </a:endParaRPr>
          </a:p>
        </p:txBody>
      </p:sp>
      <p:sp>
        <p:nvSpPr>
          <p:cNvPr id="3" name="Content Placeholder 2"/>
          <p:cNvSpPr>
            <a:spLocks noGrp="1"/>
          </p:cNvSpPr>
          <p:nvPr>
            <p:ph idx="1"/>
          </p:nvPr>
        </p:nvSpPr>
        <p:spPr>
          <a:xfrm>
            <a:off x="1435608" y="1765256"/>
            <a:ext cx="7498080" cy="4800600"/>
          </a:xfrm>
        </p:spPr>
        <p:txBody>
          <a:bodyPr/>
          <a:lstStyle/>
          <a:p>
            <a:r>
              <a:rPr lang="en-US" sz="4000" dirty="0" smtClean="0"/>
              <a:t>Only their own solution </a:t>
            </a:r>
          </a:p>
          <a:p>
            <a:r>
              <a:rPr lang="en-US" sz="4000" dirty="0" smtClean="0"/>
              <a:t>Only someone else’s provided solution </a:t>
            </a:r>
          </a:p>
          <a:p>
            <a:r>
              <a:rPr lang="en-US" sz="4000" dirty="0" smtClean="0"/>
              <a:t>Or two or more provided solution </a:t>
            </a:r>
            <a:endParaRPr lang="en-US" sz="4000" dirty="0"/>
          </a:p>
          <a:p>
            <a:endParaRPr lang="en-US" dirty="0"/>
          </a:p>
        </p:txBody>
      </p:sp>
    </p:spTree>
    <p:extLst>
      <p:ext uri="{BB962C8B-B14F-4D97-AF65-F5344CB8AC3E}">
        <p14:creationId xmlns:p14="http://schemas.microsoft.com/office/powerpoint/2010/main" val="561985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a:t>
            </a:r>
            <a:endParaRPr lang="en-US" dirty="0"/>
          </a:p>
        </p:txBody>
      </p:sp>
      <p:sp>
        <p:nvSpPr>
          <p:cNvPr id="3" name="Content Placeholder 2"/>
          <p:cNvSpPr>
            <a:spLocks noGrp="1"/>
          </p:cNvSpPr>
          <p:nvPr>
            <p:ph idx="1"/>
          </p:nvPr>
        </p:nvSpPr>
        <p:spPr/>
        <p:txBody>
          <a:bodyPr>
            <a:normAutofit/>
          </a:bodyPr>
          <a:lstStyle/>
          <a:p>
            <a:pPr marL="596646" indent="-514350">
              <a:buFont typeface="+mj-lt"/>
              <a:buAutoNum type="arabicPeriod" startAt="6"/>
            </a:pPr>
            <a:r>
              <a:rPr lang="en-US" dirty="0" smtClean="0"/>
              <a:t>Present one possible solution</a:t>
            </a:r>
          </a:p>
          <a:p>
            <a:pPr lvl="1"/>
            <a:r>
              <a:rPr lang="en-US" dirty="0" smtClean="0"/>
              <a:t>“A student thinks ___. Do agree or disagree? Why?”</a:t>
            </a:r>
          </a:p>
          <a:p>
            <a:pPr lvl="1"/>
            <a:r>
              <a:rPr lang="en-US" b="1" i="1" dirty="0" smtClean="0"/>
              <a:t>Make sure the student sometimes is right, </a:t>
            </a:r>
            <a:r>
              <a:rPr lang="en-US" b="1" i="1" dirty="0"/>
              <a:t>sometimes is </a:t>
            </a:r>
            <a:r>
              <a:rPr lang="en-US" b="1" i="1" dirty="0" smtClean="0"/>
              <a:t>wrong</a:t>
            </a:r>
          </a:p>
        </p:txBody>
      </p:sp>
    </p:spTree>
    <p:extLst>
      <p:ext uri="{BB962C8B-B14F-4D97-AF65-F5344CB8AC3E}">
        <p14:creationId xmlns:p14="http://schemas.microsoft.com/office/powerpoint/2010/main" val="4126186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Task Modification</a:t>
            </a:r>
            <a:endParaRPr lang="en-US" dirty="0"/>
          </a:p>
        </p:txBody>
      </p:sp>
      <p:sp>
        <p:nvSpPr>
          <p:cNvPr id="3" name="Content Placeholder 2"/>
          <p:cNvSpPr>
            <a:spLocks noGrp="1"/>
          </p:cNvSpPr>
          <p:nvPr>
            <p:ph idx="1"/>
          </p:nvPr>
        </p:nvSpPr>
        <p:spPr/>
        <p:txBody>
          <a:bodyPr>
            <a:normAutofit fontScale="92500" lnSpcReduction="10000"/>
          </a:bodyPr>
          <a:lstStyle/>
          <a:p>
            <a:pPr marL="596646" indent="-514350">
              <a:buFont typeface="+mj-lt"/>
              <a:buAutoNum type="arabicPeriod" startAt="7"/>
            </a:pPr>
            <a:r>
              <a:rPr lang="en-US" dirty="0" smtClean="0"/>
              <a:t>Present two possible solutions</a:t>
            </a:r>
          </a:p>
          <a:p>
            <a:pPr marL="870966" lvl="1" indent="-514350"/>
            <a:r>
              <a:rPr lang="en-US" dirty="0" smtClean="0"/>
              <a:t>“Student A thinks this. Student B thinks that. Who do you agree with? Why?”</a:t>
            </a:r>
          </a:p>
          <a:p>
            <a:pPr lvl="1"/>
            <a:r>
              <a:rPr lang="en-US" b="1" i="1" dirty="0" smtClean="0"/>
              <a:t>Make sure Student A sometimes is wrong, sometimes is right</a:t>
            </a:r>
          </a:p>
          <a:p>
            <a:pPr lvl="1"/>
            <a:r>
              <a:rPr lang="en-US" b="1" i="1" dirty="0"/>
              <a:t>Make sure Student </a:t>
            </a:r>
            <a:r>
              <a:rPr lang="en-US" b="1" i="1" dirty="0" smtClean="0"/>
              <a:t>B </a:t>
            </a:r>
            <a:r>
              <a:rPr lang="en-US" b="1" i="1" dirty="0"/>
              <a:t>sometimes is wrong, sometimes </a:t>
            </a:r>
            <a:r>
              <a:rPr lang="en-US" b="1" i="1" dirty="0" smtClean="0"/>
              <a:t>is right</a:t>
            </a:r>
            <a:endParaRPr lang="en-US" b="1" i="1" dirty="0"/>
          </a:p>
          <a:p>
            <a:pPr lvl="1"/>
            <a:r>
              <a:rPr lang="en-US" b="1" i="1" dirty="0"/>
              <a:t>Make sure </a:t>
            </a:r>
            <a:r>
              <a:rPr lang="en-US" b="1" i="1" dirty="0" smtClean="0"/>
              <a:t>Students </a:t>
            </a:r>
            <a:r>
              <a:rPr lang="en-US" b="1" i="1" dirty="0"/>
              <a:t>A </a:t>
            </a:r>
            <a:r>
              <a:rPr lang="en-US" b="1" i="1" dirty="0" smtClean="0"/>
              <a:t>and B sometimes are both right</a:t>
            </a:r>
          </a:p>
          <a:p>
            <a:pPr lvl="1"/>
            <a:r>
              <a:rPr lang="en-US" b="1" i="1" dirty="0"/>
              <a:t>Make sure Students A and B sometimes are both </a:t>
            </a:r>
            <a:r>
              <a:rPr lang="en-US" b="1" i="1" dirty="0" smtClean="0"/>
              <a:t>wrong</a:t>
            </a:r>
          </a:p>
          <a:p>
            <a:pPr lvl="1"/>
            <a:endParaRPr lang="en-US" dirty="0"/>
          </a:p>
        </p:txBody>
      </p:sp>
    </p:spTree>
    <p:extLst>
      <p:ext uri="{BB962C8B-B14F-4D97-AF65-F5344CB8AC3E}">
        <p14:creationId xmlns:p14="http://schemas.microsoft.com/office/powerpoint/2010/main" val="1739321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688643" y="5348288"/>
            <a:ext cx="6400800" cy="1509712"/>
          </a:xfrm>
        </p:spPr>
        <p:txBody>
          <a:bodyPr/>
          <a:lstStyle/>
          <a:p>
            <a:r>
              <a:rPr lang="en-US" dirty="0"/>
              <a:t>Supporting argumentation as an everyday event</a:t>
            </a:r>
          </a:p>
          <a:p>
            <a:endParaRPr lang="en-US" dirty="0"/>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1587503" y="960741"/>
            <a:ext cx="1741309"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dirty="0" smtClean="0">
                <a:solidFill>
                  <a:schemeClr val="accent3">
                    <a:lumMod val="75000"/>
                  </a:schemeClr>
                </a:solidFill>
              </a:rPr>
              <a:t>Verbal</a:t>
            </a:r>
            <a:endParaRPr lang="en-US" sz="4000" dirty="0">
              <a:solidFill>
                <a:schemeClr val="accent3">
                  <a:lumMod val="75000"/>
                </a:schemeClr>
              </a:solidFill>
            </a:endParaRPr>
          </a:p>
        </p:txBody>
      </p:sp>
      <p:pic>
        <p:nvPicPr>
          <p:cNvPr id="6" name="Picture 5"/>
          <p:cNvPicPr>
            <a:picLocks noChangeAspect="1"/>
          </p:cNvPicPr>
          <p:nvPr/>
        </p:nvPicPr>
        <p:blipFill>
          <a:blip r:embed="rId4"/>
          <a:stretch>
            <a:fillRect/>
          </a:stretch>
        </p:blipFill>
        <p:spPr>
          <a:xfrm>
            <a:off x="-65380" y="1375822"/>
            <a:ext cx="4686772" cy="5476038"/>
          </a:xfrm>
          <a:prstGeom prst="rect">
            <a:avLst/>
          </a:prstGeom>
        </p:spPr>
      </p:pic>
      <p:sp>
        <p:nvSpPr>
          <p:cNvPr id="9" name="TextBox 8"/>
          <p:cNvSpPr txBox="1"/>
          <p:nvPr/>
        </p:nvSpPr>
        <p:spPr>
          <a:xfrm>
            <a:off x="4586112" y="3155739"/>
            <a:ext cx="2043697"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dirty="0" smtClean="0">
                <a:solidFill>
                  <a:schemeClr val="accent3">
                    <a:lumMod val="75000"/>
                  </a:schemeClr>
                </a:solidFill>
              </a:rPr>
              <a:t>Written</a:t>
            </a:r>
            <a:endParaRPr lang="en-US" sz="4000" dirty="0">
              <a:solidFill>
                <a:schemeClr val="accent3">
                  <a:lumMod val="75000"/>
                </a:schemeClr>
              </a:solidFill>
            </a:endParaRPr>
          </a:p>
        </p:txBody>
      </p:sp>
    </p:spTree>
    <p:extLst>
      <p:ext uri="{BB962C8B-B14F-4D97-AF65-F5344CB8AC3E}">
        <p14:creationId xmlns:p14="http://schemas.microsoft.com/office/powerpoint/2010/main" val="221739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smtClean="0"/>
              <a:t>Prompts just press</a:t>
            </a:r>
          </a:p>
          <a:p>
            <a:r>
              <a:rPr lang="en-US" dirty="0" smtClean="0"/>
              <a:t>Teachers make it happen!</a:t>
            </a:r>
          </a:p>
          <a:p>
            <a:pPr marL="82296" indent="0">
              <a:buNone/>
            </a:pPr>
            <a:endParaRPr lang="en-US" i="1" dirty="0" smtClean="0">
              <a:solidFill>
                <a:srgbClr val="3891A7"/>
              </a:solidFill>
            </a:endParaRPr>
          </a:p>
          <a:p>
            <a:pPr marL="82296" indent="0" algn="ctr">
              <a:buNone/>
            </a:pPr>
            <a:r>
              <a:rPr lang="en-US" sz="3800" i="1" dirty="0" smtClean="0">
                <a:solidFill>
                  <a:srgbClr val="3891A7"/>
                </a:solidFill>
              </a:rPr>
              <a:t>“Make explicit ‘not even in the ballpark’ standards—and stick to them!” </a:t>
            </a:r>
          </a:p>
          <a:p>
            <a:pPr marL="82296" indent="0" algn="ctr">
              <a:buNone/>
            </a:pPr>
            <a:r>
              <a:rPr lang="en-US" dirty="0" smtClean="0"/>
              <a:t>Hand papers back if they do not include what you ask of them</a:t>
            </a:r>
          </a:p>
          <a:p>
            <a:pPr marL="82296" indent="0" algn="ctr">
              <a:buNone/>
            </a:pPr>
            <a:r>
              <a:rPr lang="en-US" sz="2800" dirty="0" smtClean="0"/>
              <a:t>(Tom Deans, University Writing Center, “Responding to Student Writing”)</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5473" b="89552" l="9960" r="89641"/>
                    </a14:imgEffect>
                  </a14:imgLayer>
                </a14:imgProps>
              </a:ext>
            </a:extLst>
          </a:blip>
          <a:stretch>
            <a:fillRect/>
          </a:stretch>
        </p:blipFill>
        <p:spPr>
          <a:xfrm rot="671277">
            <a:off x="5474206" y="3821"/>
            <a:ext cx="2766864" cy="2215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451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Inquiry Project Collaboration</a:t>
            </a:r>
            <a:endParaRPr lang="en-US" dirty="0"/>
          </a:p>
        </p:txBody>
      </p:sp>
      <p:sp>
        <p:nvSpPr>
          <p:cNvPr id="8" name="Content Placeholder 7"/>
          <p:cNvSpPr>
            <a:spLocks noGrp="1"/>
          </p:cNvSpPr>
          <p:nvPr>
            <p:ph idx="1"/>
          </p:nvPr>
        </p:nvSpPr>
        <p:spPr/>
        <p:txBody>
          <a:bodyPr>
            <a:normAutofit/>
          </a:bodyPr>
          <a:lstStyle/>
          <a:p>
            <a:r>
              <a:rPr lang="en-US" dirty="0" smtClean="0"/>
              <a:t>Introduction</a:t>
            </a:r>
          </a:p>
          <a:p>
            <a:r>
              <a:rPr lang="en-US" dirty="0">
                <a:cs typeface="Gill Sans"/>
              </a:rPr>
              <a:t>Ch. 2: Talk Frame</a:t>
            </a:r>
          </a:p>
          <a:p>
            <a:r>
              <a:rPr lang="en-US" dirty="0">
                <a:cs typeface="Gill Sans"/>
              </a:rPr>
              <a:t>Ch. 3: Modeling</a:t>
            </a:r>
          </a:p>
          <a:p>
            <a:r>
              <a:rPr lang="en-US" dirty="0">
                <a:cs typeface="Gill Sans"/>
              </a:rPr>
              <a:t>Ch. 4: Peer Review</a:t>
            </a:r>
          </a:p>
          <a:p>
            <a:r>
              <a:rPr lang="en-US" dirty="0">
                <a:cs typeface="Gill Sans"/>
              </a:rPr>
              <a:t>Ch. 5: Shared Writing Frame</a:t>
            </a:r>
          </a:p>
          <a:p>
            <a:r>
              <a:rPr lang="en-US" dirty="0">
                <a:cs typeface="Gill Sans"/>
              </a:rPr>
              <a:t>Ch. 6: </a:t>
            </a:r>
            <a:r>
              <a:rPr lang="en-US" dirty="0" smtClean="0">
                <a:cs typeface="Gill Sans"/>
              </a:rPr>
              <a:t>Argument Writing Frame (AWF)</a:t>
            </a:r>
            <a:endParaRPr lang="en-US" dirty="0">
              <a:cs typeface="Gill Sans"/>
            </a:endParaRPr>
          </a:p>
          <a:p>
            <a:r>
              <a:rPr lang="en-US" dirty="0">
                <a:cs typeface="Gill Sans"/>
              </a:rPr>
              <a:t>Ch. 7: </a:t>
            </a:r>
            <a:r>
              <a:rPr lang="en-US" dirty="0" smtClean="0">
                <a:cs typeface="Gill Sans"/>
              </a:rPr>
              <a:t>Restructured AWF</a:t>
            </a:r>
          </a:p>
          <a:p>
            <a:r>
              <a:rPr lang="en-US" dirty="0" smtClean="0">
                <a:cs typeface="Gill Sans"/>
              </a:rPr>
              <a:t>Ch. 8: Trends Across </a:t>
            </a:r>
            <a:r>
              <a:rPr lang="en-US" dirty="0">
                <a:cs typeface="Gill Sans"/>
              </a:rPr>
              <a:t>G</a:t>
            </a:r>
            <a:r>
              <a:rPr lang="en-US" dirty="0" smtClean="0">
                <a:cs typeface="Gill Sans"/>
              </a:rPr>
              <a:t>roups</a:t>
            </a:r>
          </a:p>
          <a:p>
            <a:pPr marL="596646" indent="-514350">
              <a:buFont typeface="+mj-lt"/>
              <a:buAutoNum type="arabicPeriod"/>
            </a:pPr>
            <a:endParaRPr lang="en-US" dirty="0"/>
          </a:p>
        </p:txBody>
      </p:sp>
      <p:pic>
        <p:nvPicPr>
          <p:cNvPr id="9" name="Picture 8"/>
          <p:cNvPicPr>
            <a:picLocks noChangeAspect="1"/>
          </p:cNvPicPr>
          <p:nvPr/>
        </p:nvPicPr>
        <p:blipFill>
          <a:blip r:embed="rId3"/>
          <a:stretch>
            <a:fillRect/>
          </a:stretch>
        </p:blipFill>
        <p:spPr>
          <a:xfrm>
            <a:off x="5900054" y="1373104"/>
            <a:ext cx="2728298" cy="2293352"/>
          </a:xfrm>
          <a:prstGeom prst="rect">
            <a:avLst/>
          </a:prstGeom>
        </p:spPr>
      </p:pic>
    </p:spTree>
    <p:extLst>
      <p:ext uri="{BB962C8B-B14F-4D97-AF65-F5344CB8AC3E}">
        <p14:creationId xmlns:p14="http://schemas.microsoft.com/office/powerpoint/2010/main" val="264582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870" b="1870"/>
          <a:stretch>
            <a:fillRect/>
          </a:stretch>
        </p:blipFill>
        <p:spPr>
          <a:xfrm>
            <a:off x="0" y="0"/>
            <a:ext cx="9205051" cy="6858000"/>
          </a:xfrm>
        </p:spPr>
      </p:pic>
      <p:sp>
        <p:nvSpPr>
          <p:cNvPr id="2" name="Title 1"/>
          <p:cNvSpPr>
            <a:spLocks noGrp="1"/>
          </p:cNvSpPr>
          <p:nvPr>
            <p:ph type="title"/>
          </p:nvPr>
        </p:nvSpPr>
        <p:spPr>
          <a:xfrm>
            <a:off x="363163" y="147638"/>
            <a:ext cx="7498080" cy="1277584"/>
          </a:xfrm>
        </p:spPr>
        <p:txBody>
          <a:bodyPr>
            <a:normAutofit/>
          </a:bodyPr>
          <a:lstStyle/>
          <a:p>
            <a:r>
              <a:rPr lang="en-US" sz="6500" b="1" dirty="0" smtClean="0">
                <a:solidFill>
                  <a:srgbClr val="FFFFFF"/>
                </a:solidFill>
              </a:rPr>
              <a:t>Next Steps</a:t>
            </a:r>
            <a:endParaRPr lang="en-US" sz="6500" b="1" dirty="0">
              <a:solidFill>
                <a:srgbClr val="FFFFFF"/>
              </a:solidFill>
            </a:endParaRPr>
          </a:p>
        </p:txBody>
      </p:sp>
      <p:sp>
        <p:nvSpPr>
          <p:cNvPr id="5" name="TextBox 4"/>
          <p:cNvSpPr txBox="1"/>
          <p:nvPr/>
        </p:nvSpPr>
        <p:spPr>
          <a:xfrm>
            <a:off x="747889" y="1425222"/>
            <a:ext cx="7718778" cy="3477875"/>
          </a:xfrm>
          <a:prstGeom prst="rect">
            <a:avLst/>
          </a:prstGeom>
          <a:noFill/>
        </p:spPr>
        <p:txBody>
          <a:bodyPr wrap="square" rtlCol="0">
            <a:spAutoFit/>
          </a:bodyPr>
          <a:lstStyle/>
          <a:p>
            <a:pPr marL="171450" indent="-171450">
              <a:buFont typeface="Arial"/>
              <a:buChar char="•"/>
            </a:pPr>
            <a:r>
              <a:rPr lang="en-US" sz="4400" dirty="0">
                <a:solidFill>
                  <a:schemeClr val="bg1"/>
                </a:solidFill>
              </a:rPr>
              <a:t>Use now if </a:t>
            </a:r>
            <a:r>
              <a:rPr lang="en-US" sz="4400" dirty="0" smtClean="0">
                <a:solidFill>
                  <a:schemeClr val="bg1"/>
                </a:solidFill>
              </a:rPr>
              <a:t>you have </a:t>
            </a:r>
            <a:r>
              <a:rPr lang="en-US" sz="4400" dirty="0">
                <a:solidFill>
                  <a:schemeClr val="bg1"/>
                </a:solidFill>
              </a:rPr>
              <a:t>time</a:t>
            </a:r>
          </a:p>
          <a:p>
            <a:pPr marL="171450" indent="-171450">
              <a:buFont typeface="Arial"/>
              <a:buChar char="•"/>
            </a:pPr>
            <a:r>
              <a:rPr lang="en-US" sz="4400" dirty="0">
                <a:solidFill>
                  <a:schemeClr val="bg1"/>
                </a:solidFill>
              </a:rPr>
              <a:t>Use in next session</a:t>
            </a:r>
          </a:p>
          <a:p>
            <a:pPr marL="171450" indent="-171450">
              <a:buFont typeface="Arial"/>
              <a:buChar char="•"/>
            </a:pPr>
            <a:r>
              <a:rPr lang="en-US" sz="4400" dirty="0">
                <a:solidFill>
                  <a:schemeClr val="bg1"/>
                </a:solidFill>
              </a:rPr>
              <a:t>Use with PLC</a:t>
            </a:r>
          </a:p>
          <a:p>
            <a:pPr marL="171450" indent="-171450">
              <a:buFont typeface="Arial"/>
              <a:buChar char="•"/>
            </a:pPr>
            <a:r>
              <a:rPr lang="en-US" sz="4400" dirty="0">
                <a:solidFill>
                  <a:schemeClr val="bg1"/>
                </a:solidFill>
              </a:rPr>
              <a:t>Use on your own</a:t>
            </a:r>
          </a:p>
          <a:p>
            <a:pPr marL="171450" indent="-171450">
              <a:buFont typeface="Arial"/>
              <a:buChar char="•"/>
            </a:pPr>
            <a:r>
              <a:rPr lang="en-US" sz="4400" dirty="0">
                <a:solidFill>
                  <a:schemeClr val="bg1"/>
                </a:solidFill>
              </a:rPr>
              <a:t>Work with colleagues, interns</a:t>
            </a:r>
          </a:p>
        </p:txBody>
      </p:sp>
    </p:spTree>
    <p:extLst>
      <p:ext uri="{BB962C8B-B14F-4D97-AF65-F5344CB8AC3E}">
        <p14:creationId xmlns:p14="http://schemas.microsoft.com/office/powerpoint/2010/main" val="4022303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8261" y="1005770"/>
            <a:ext cx="6067327" cy="2286000"/>
          </a:xfrm>
        </p:spPr>
        <p:txBody>
          <a:bodyPr>
            <a:normAutofit fontScale="90000"/>
          </a:bodyPr>
          <a:lstStyle/>
          <a:p>
            <a:r>
              <a:rPr lang="en-US" dirty="0" smtClean="0"/>
              <a:t>Work Time!</a:t>
            </a:r>
            <a:br>
              <a:rPr lang="en-US" dirty="0" smtClean="0"/>
            </a:br>
            <a:r>
              <a:rPr lang="en-US" i="1" dirty="0" smtClean="0"/>
              <a:t>Please reconvene at __2:40 _ </a:t>
            </a:r>
            <a:br>
              <a:rPr lang="en-US" i="1" dirty="0" smtClean="0"/>
            </a:br>
            <a:r>
              <a:rPr lang="en-US" i="1" dirty="0" smtClean="0"/>
              <a:t>(2:35 – </a:t>
            </a:r>
            <a:r>
              <a:rPr lang="en-US" i="1" dirty="0" err="1" smtClean="0"/>
              <a:t>tRansition</a:t>
            </a:r>
            <a:r>
              <a:rPr lang="en-US" i="1" dirty="0" smtClean="0"/>
              <a:t> to sharing out)__</a:t>
            </a:r>
            <a:endParaRPr lang="en-US" dirty="0"/>
          </a:p>
        </p:txBody>
      </p:sp>
      <p:pic>
        <p:nvPicPr>
          <p:cNvPr id="6" name="Picture 5"/>
          <p:cNvPicPr>
            <a:picLocks noChangeAspect="1"/>
          </p:cNvPicPr>
          <p:nvPr/>
        </p:nvPicPr>
        <p:blipFill>
          <a:blip r:embed="rId2"/>
          <a:stretch>
            <a:fillRect/>
          </a:stretch>
        </p:blipFill>
        <p:spPr>
          <a:xfrm>
            <a:off x="165100" y="3928533"/>
            <a:ext cx="2597267" cy="2451100"/>
          </a:xfrm>
          <a:prstGeom prst="rect">
            <a:avLst/>
          </a:prstGeom>
        </p:spPr>
      </p:pic>
      <p:pic>
        <p:nvPicPr>
          <p:cNvPr id="7" name="Picture 6"/>
          <p:cNvPicPr>
            <a:picLocks noChangeAspect="1"/>
          </p:cNvPicPr>
          <p:nvPr/>
        </p:nvPicPr>
        <p:blipFill>
          <a:blip r:embed="rId3"/>
          <a:stretch>
            <a:fillRect/>
          </a:stretch>
        </p:blipFill>
        <p:spPr>
          <a:xfrm>
            <a:off x="6237110" y="4388205"/>
            <a:ext cx="2538589" cy="2181928"/>
          </a:xfrm>
          <a:prstGeom prst="rect">
            <a:avLst/>
          </a:prstGeom>
        </p:spPr>
      </p:pic>
      <p:pic>
        <p:nvPicPr>
          <p:cNvPr id="8" name="Picture 7"/>
          <p:cNvPicPr>
            <a:picLocks noChangeAspect="1"/>
          </p:cNvPicPr>
          <p:nvPr/>
        </p:nvPicPr>
        <p:blipFill>
          <a:blip r:embed="rId4"/>
          <a:stretch>
            <a:fillRect/>
          </a:stretch>
        </p:blipFill>
        <p:spPr>
          <a:xfrm>
            <a:off x="165100" y="-42333"/>
            <a:ext cx="2543273" cy="1905000"/>
          </a:xfrm>
          <a:prstGeom prst="rect">
            <a:avLst/>
          </a:prstGeom>
        </p:spPr>
      </p:pic>
    </p:spTree>
    <p:extLst>
      <p:ext uri="{BB962C8B-B14F-4D97-AF65-F5344CB8AC3E}">
        <p14:creationId xmlns:p14="http://schemas.microsoft.com/office/powerpoint/2010/main" val="6081367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dirty="0" smtClean="0">
                <a:cs typeface="+mj-cs"/>
              </a:rPr>
              <a:t>A Mathematical </a:t>
            </a:r>
            <a:r>
              <a:rPr lang="en-US" dirty="0"/>
              <a:t>A</a:t>
            </a:r>
            <a:r>
              <a:rPr lang="en-US" dirty="0" smtClean="0">
                <a:cs typeface="+mj-cs"/>
              </a:rPr>
              <a:t>rgument</a:t>
            </a:r>
          </a:p>
        </p:txBody>
      </p:sp>
      <p:sp>
        <p:nvSpPr>
          <p:cNvPr id="119811" name="Rectangle 3"/>
          <p:cNvSpPr>
            <a:spLocks noGrp="1" noChangeArrowheads="1"/>
          </p:cNvSpPr>
          <p:nvPr>
            <p:ph type="body" idx="1"/>
          </p:nvPr>
        </p:nvSpPr>
        <p:spPr>
          <a:xfrm>
            <a:off x="990600" y="1417638"/>
            <a:ext cx="7943088" cy="5440362"/>
          </a:xfrm>
        </p:spPr>
        <p:txBody>
          <a:bodyPr>
            <a:normAutofit fontScale="92500"/>
          </a:bodyPr>
          <a:lstStyle/>
          <a:p>
            <a:pPr eaLnBrk="1" hangingPunct="1">
              <a:defRPr/>
            </a:pPr>
            <a:r>
              <a:rPr lang="en-US" dirty="0" smtClean="0">
                <a:cs typeface="+mn-cs"/>
              </a:rPr>
              <a:t>It is…</a:t>
            </a:r>
          </a:p>
          <a:p>
            <a:pPr lvl="1" eaLnBrk="1" hangingPunct="1">
              <a:defRPr/>
            </a:pPr>
            <a:r>
              <a:rPr lang="en-US" dirty="0" smtClean="0"/>
              <a:t>A sequence of statements and reasons given with the aim of demonstrating that a claim is true or false</a:t>
            </a:r>
          </a:p>
          <a:p>
            <a:pPr lvl="1" eaLnBrk="1" hangingPunct="1">
              <a:defRPr/>
            </a:pPr>
            <a:r>
              <a:rPr lang="en-US" dirty="0" smtClean="0">
                <a:solidFill>
                  <a:schemeClr val="accent6">
                    <a:lumMod val="50000"/>
                  </a:schemeClr>
                </a:solidFill>
              </a:rPr>
              <a:t>“</a:t>
            </a:r>
            <a:r>
              <a:rPr lang="en-US" dirty="0">
                <a:solidFill>
                  <a:schemeClr val="accent6">
                    <a:lumMod val="50000"/>
                  </a:schemeClr>
                </a:solidFill>
              </a:rPr>
              <a:t>an argument is a collective series of statements to establish a definite proposition</a:t>
            </a:r>
            <a:r>
              <a:rPr lang="en-US" dirty="0" smtClean="0">
                <a:solidFill>
                  <a:schemeClr val="accent6">
                    <a:lumMod val="50000"/>
                  </a:schemeClr>
                </a:solidFill>
              </a:rPr>
              <a:t>” (</a:t>
            </a:r>
            <a:r>
              <a:rPr lang="en-US" dirty="0">
                <a:solidFill>
                  <a:schemeClr val="accent6">
                    <a:lumMod val="50000"/>
                  </a:schemeClr>
                </a:solidFill>
              </a:rPr>
              <a:t>Monte </a:t>
            </a:r>
            <a:r>
              <a:rPr lang="en-US" dirty="0" smtClean="0">
                <a:solidFill>
                  <a:schemeClr val="accent6">
                    <a:lumMod val="50000"/>
                  </a:schemeClr>
                </a:solidFill>
              </a:rPr>
              <a:t>Python</a:t>
            </a:r>
            <a:r>
              <a:rPr lang="en-US" dirty="0">
                <a:solidFill>
                  <a:schemeClr val="accent6">
                    <a:lumMod val="50000"/>
                  </a:schemeClr>
                </a:solidFill>
              </a:rPr>
              <a:t>)</a:t>
            </a:r>
            <a:endParaRPr lang="en-US" dirty="0" smtClean="0">
              <a:solidFill>
                <a:schemeClr val="accent6">
                  <a:lumMod val="50000"/>
                </a:schemeClr>
              </a:solidFill>
            </a:endParaRPr>
          </a:p>
          <a:p>
            <a:pPr eaLnBrk="1" hangingPunct="1">
              <a:defRPr/>
            </a:pPr>
            <a:r>
              <a:rPr lang="en-US" dirty="0" smtClean="0">
                <a:solidFill>
                  <a:schemeClr val="bg1">
                    <a:lumMod val="50000"/>
                  </a:schemeClr>
                </a:solidFill>
                <a:cs typeface="+mn-cs"/>
              </a:rPr>
              <a:t>It is not… </a:t>
            </a:r>
          </a:p>
          <a:p>
            <a:pPr lvl="1">
              <a:defRPr/>
            </a:pPr>
            <a:r>
              <a:rPr lang="en-US" dirty="0" smtClean="0">
                <a:solidFill>
                  <a:schemeClr val="bg1">
                    <a:lumMod val="50000"/>
                  </a:schemeClr>
                </a:solidFill>
              </a:rPr>
              <a:t>(</a:t>
            </a:r>
            <a:r>
              <a:rPr lang="en-US" dirty="0" smtClean="0">
                <a:solidFill>
                  <a:srgbClr val="FF0000"/>
                </a:solidFill>
              </a:rPr>
              <a:t>Solely</a:t>
            </a:r>
            <a:r>
              <a:rPr lang="en-US" dirty="0" smtClean="0">
                <a:solidFill>
                  <a:schemeClr val="bg1">
                    <a:lumMod val="50000"/>
                  </a:schemeClr>
                </a:solidFill>
              </a:rPr>
              <a:t>) an e</a:t>
            </a:r>
            <a:r>
              <a:rPr lang="en-US" dirty="0" smtClean="0">
                <a:solidFill>
                  <a:schemeClr val="bg1">
                    <a:lumMod val="50000"/>
                  </a:schemeClr>
                </a:solidFill>
                <a:cs typeface="+mn-cs"/>
              </a:rPr>
              <a:t>xplanation of what you did (steps</a:t>
            </a:r>
            <a:r>
              <a:rPr lang="en-US" dirty="0" smtClean="0">
                <a:solidFill>
                  <a:schemeClr val="bg1">
                    <a:lumMod val="50000"/>
                  </a:schemeClr>
                </a:solidFill>
              </a:rPr>
              <a:t>)</a:t>
            </a:r>
          </a:p>
          <a:p>
            <a:pPr lvl="1">
              <a:defRPr/>
            </a:pPr>
            <a:r>
              <a:rPr lang="en-US" dirty="0" smtClean="0">
                <a:solidFill>
                  <a:schemeClr val="bg1">
                    <a:lumMod val="50000"/>
                  </a:schemeClr>
                </a:solidFill>
                <a:cs typeface="+mn-cs"/>
              </a:rPr>
              <a:t>A recounting of your problem solving process</a:t>
            </a:r>
          </a:p>
          <a:p>
            <a:pPr lvl="1">
              <a:defRPr/>
            </a:pPr>
            <a:r>
              <a:rPr lang="en-US" dirty="0" smtClean="0">
                <a:solidFill>
                  <a:schemeClr val="bg1">
                    <a:lumMod val="50000"/>
                  </a:schemeClr>
                </a:solidFill>
              </a:rPr>
              <a:t>Explaining why you personally think it’s true</a:t>
            </a:r>
            <a:r>
              <a:rPr lang="en-US" dirty="0">
                <a:solidFill>
                  <a:schemeClr val="bg1">
                    <a:lumMod val="50000"/>
                  </a:schemeClr>
                </a:solidFill>
              </a:rPr>
              <a:t> </a:t>
            </a:r>
            <a:r>
              <a:rPr lang="en-US" dirty="0" smtClean="0">
                <a:solidFill>
                  <a:schemeClr val="bg1">
                    <a:lumMod val="50000"/>
                  </a:schemeClr>
                </a:solidFill>
              </a:rPr>
              <a:t>for reasons that are not necessarily mathematical (e.g., popular consensus; external authority, etc. </a:t>
            </a:r>
            <a:r>
              <a:rPr lang="en-US" i="1" dirty="0">
                <a:solidFill>
                  <a:schemeClr val="bg1">
                    <a:lumMod val="50000"/>
                  </a:schemeClr>
                </a:solidFill>
              </a:rPr>
              <a:t>I</a:t>
            </a:r>
            <a:r>
              <a:rPr lang="en-US" i="1" dirty="0" smtClean="0">
                <a:solidFill>
                  <a:schemeClr val="bg1">
                    <a:lumMod val="50000"/>
                  </a:schemeClr>
                </a:solidFill>
              </a:rPr>
              <a:t>t’s true because Adrianne said it, and she’s always, always right.</a:t>
            </a:r>
            <a:r>
              <a:rPr lang="en-US" dirty="0" smtClean="0">
                <a:solidFill>
                  <a:schemeClr val="bg1">
                    <a:lumMod val="50000"/>
                  </a:schemeClr>
                </a:solidFill>
              </a:rPr>
              <a:t>)</a:t>
            </a:r>
          </a:p>
        </p:txBody>
      </p:sp>
      <p:pic>
        <p:nvPicPr>
          <p:cNvPr id="2" name="Picture 1"/>
          <p:cNvPicPr>
            <a:picLocks noChangeAspect="1"/>
          </p:cNvPicPr>
          <p:nvPr/>
        </p:nvPicPr>
        <p:blipFill>
          <a:blip r:embed="rId3"/>
          <a:stretch>
            <a:fillRect/>
          </a:stretch>
        </p:blipFill>
        <p:spPr>
          <a:xfrm>
            <a:off x="155376" y="274637"/>
            <a:ext cx="835224" cy="1133827"/>
          </a:xfrm>
          <a:prstGeom prst="rect">
            <a:avLst/>
          </a:prstGeom>
        </p:spPr>
      </p:pic>
    </p:spTree>
    <p:extLst>
      <p:ext uri="{BB962C8B-B14F-4D97-AF65-F5344CB8AC3E}">
        <p14:creationId xmlns:p14="http://schemas.microsoft.com/office/powerpoint/2010/main" val="3003888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98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8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8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608" y="274638"/>
            <a:ext cx="7609614" cy="1143000"/>
          </a:xfrm>
        </p:spPr>
        <p:txBody>
          <a:bodyPr>
            <a:normAutofit/>
          </a:bodyPr>
          <a:lstStyle/>
          <a:p>
            <a:r>
              <a:rPr lang="en-US" dirty="0" smtClean="0"/>
              <a:t>Reflect and Share from </a:t>
            </a:r>
            <a:r>
              <a:rPr lang="en-US" dirty="0" err="1" smtClean="0"/>
              <a:t>Worktime</a:t>
            </a:r>
            <a:endParaRPr lang="en-US" dirty="0"/>
          </a:p>
        </p:txBody>
      </p:sp>
      <p:sp>
        <p:nvSpPr>
          <p:cNvPr id="5" name="Content Placeholder 4"/>
          <p:cNvSpPr>
            <a:spLocks noGrp="1"/>
          </p:cNvSpPr>
          <p:nvPr>
            <p:ph idx="1"/>
          </p:nvPr>
        </p:nvSpPr>
        <p:spPr>
          <a:xfrm>
            <a:off x="1241778" y="1447800"/>
            <a:ext cx="7691910" cy="4800600"/>
          </a:xfrm>
        </p:spPr>
        <p:txBody>
          <a:bodyPr/>
          <a:lstStyle/>
          <a:p>
            <a:r>
              <a:rPr lang="en-US" dirty="0" smtClean="0"/>
              <a:t>Please record your “next steps” for your current work.</a:t>
            </a:r>
          </a:p>
          <a:p>
            <a:r>
              <a:rPr lang="en-US" dirty="0" smtClean="0"/>
              <a:t>Which task do you plan to implement this spring (where you also collect student work samples, and submit to repository)?</a:t>
            </a:r>
          </a:p>
          <a:p>
            <a:r>
              <a:rPr lang="en-US" i="1" dirty="0" smtClean="0"/>
              <a:t>Share with neighbor </a:t>
            </a:r>
          </a:p>
          <a:p>
            <a:endParaRPr lang="en-US" dirty="0"/>
          </a:p>
        </p:txBody>
      </p:sp>
    </p:spTree>
    <p:extLst>
      <p:ext uri="{BB962C8B-B14F-4D97-AF65-F5344CB8AC3E}">
        <p14:creationId xmlns:p14="http://schemas.microsoft.com/office/powerpoint/2010/main" val="37040527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Content Placeholder 5" descr="Screen Shot 2015-02-03 at 2.30.10 PM.png"/>
          <p:cNvPicPr>
            <a:picLocks noGrp="1" noChangeAspect="1"/>
          </p:cNvPicPr>
          <p:nvPr>
            <p:ph idx="1"/>
          </p:nvPr>
        </p:nvPicPr>
        <p:blipFill>
          <a:blip r:embed="rId2">
            <a:extLst>
              <a:ext uri="{28A0092B-C50C-407E-A947-70E740481C1C}">
                <a14:useLocalDpi xmlns:a14="http://schemas.microsoft.com/office/drawing/2010/main" val="0"/>
              </a:ext>
            </a:extLst>
          </a:blip>
          <a:srcRect t="-2621" b="-2621"/>
          <a:stretch>
            <a:fillRect/>
          </a:stretch>
        </p:blipFill>
        <p:spPr>
          <a:xfrm>
            <a:off x="1069856" y="1509888"/>
            <a:ext cx="7905156" cy="4289459"/>
          </a:xfrm>
        </p:spPr>
      </p:pic>
    </p:spTree>
    <p:extLst>
      <p:ext uri="{BB962C8B-B14F-4D97-AF65-F5344CB8AC3E}">
        <p14:creationId xmlns:p14="http://schemas.microsoft.com/office/powerpoint/2010/main" val="198058976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from Lunch Discussions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0721652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Logistics and Final Thoughts</a:t>
            </a:r>
            <a:endParaRPr lang="en-US" dirty="0"/>
          </a:p>
        </p:txBody>
      </p:sp>
      <p:sp>
        <p:nvSpPr>
          <p:cNvPr id="5" name="Content Placeholder 4"/>
          <p:cNvSpPr>
            <a:spLocks noGrp="1"/>
          </p:cNvSpPr>
          <p:nvPr>
            <p:ph idx="1"/>
          </p:nvPr>
        </p:nvSpPr>
        <p:spPr/>
        <p:txBody>
          <a:bodyPr/>
          <a:lstStyle/>
          <a:p>
            <a:r>
              <a:rPr lang="en-US" dirty="0" smtClean="0"/>
              <a:t>Summer dates – June 24 - 26</a:t>
            </a:r>
          </a:p>
          <a:p>
            <a:r>
              <a:rPr lang="en-US" dirty="0" smtClean="0"/>
              <a:t>Culminating Event </a:t>
            </a:r>
            <a:r>
              <a:rPr lang="en-US" dirty="0" smtClean="0"/>
              <a:t>– </a:t>
            </a:r>
            <a:r>
              <a:rPr lang="en-US" dirty="0" smtClean="0"/>
              <a:t>TBD</a:t>
            </a:r>
          </a:p>
          <a:p>
            <a:pPr lvl="1"/>
            <a:endParaRPr lang="en-US" dirty="0"/>
          </a:p>
        </p:txBody>
      </p:sp>
    </p:spTree>
    <p:extLst>
      <p:ext uri="{BB962C8B-B14F-4D97-AF65-F5344CB8AC3E}">
        <p14:creationId xmlns:p14="http://schemas.microsoft.com/office/powerpoint/2010/main" val="13491558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85523" y="3282007"/>
            <a:ext cx="2806700" cy="2895600"/>
          </a:xfrm>
          <a:prstGeom prst="rect">
            <a:avLst/>
          </a:prstGeom>
        </p:spPr>
      </p:pic>
      <p:sp>
        <p:nvSpPr>
          <p:cNvPr id="2" name="Title 1"/>
          <p:cNvSpPr>
            <a:spLocks noGrp="1"/>
          </p:cNvSpPr>
          <p:nvPr>
            <p:ph type="title"/>
          </p:nvPr>
        </p:nvSpPr>
        <p:spPr/>
        <p:txBody>
          <a:bodyPr>
            <a:normAutofit/>
          </a:bodyPr>
          <a:lstStyle/>
          <a:p>
            <a:r>
              <a:rPr lang="en-US" sz="3600" dirty="0" smtClean="0"/>
              <a:t>Prizes!!!</a:t>
            </a:r>
            <a:endParaRPr lang="en-US" sz="3600" dirty="0"/>
          </a:p>
        </p:txBody>
      </p:sp>
      <p:sp>
        <p:nvSpPr>
          <p:cNvPr id="5" name="Text Placeholder 4"/>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pPr marL="82296" indent="0">
              <a:buNone/>
            </a:pPr>
            <a:r>
              <a:rPr lang="en-US" dirty="0" smtClean="0"/>
              <a:t>THANK YOU!!!!</a:t>
            </a:r>
            <a:endParaRPr lang="en-US" dirty="0"/>
          </a:p>
        </p:txBody>
      </p:sp>
      <p:pic>
        <p:nvPicPr>
          <p:cNvPr id="6" name="Picture 5"/>
          <p:cNvPicPr>
            <a:picLocks noChangeAspect="1"/>
          </p:cNvPicPr>
          <p:nvPr/>
        </p:nvPicPr>
        <p:blipFill>
          <a:blip r:embed="rId3">
            <a:alphaModFix amt="54000"/>
          </a:blip>
          <a:stretch>
            <a:fillRect/>
          </a:stretch>
        </p:blipFill>
        <p:spPr>
          <a:xfrm>
            <a:off x="225777" y="3282007"/>
            <a:ext cx="4780845" cy="2979611"/>
          </a:xfrm>
          <a:prstGeom prst="rect">
            <a:avLst/>
          </a:prstGeom>
        </p:spPr>
      </p:pic>
    </p:spTree>
    <p:extLst>
      <p:ext uri="{BB962C8B-B14F-4D97-AF65-F5344CB8AC3E}">
        <p14:creationId xmlns:p14="http://schemas.microsoft.com/office/powerpoint/2010/main" val="309418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Exit Slip</a:t>
            </a:r>
            <a:endParaRPr lang="en-US" dirty="0"/>
          </a:p>
        </p:txBody>
      </p:sp>
      <p:sp>
        <p:nvSpPr>
          <p:cNvPr id="5" name="Content Placeholder 4"/>
          <p:cNvSpPr>
            <a:spLocks noGrp="1"/>
          </p:cNvSpPr>
          <p:nvPr>
            <p:ph idx="1"/>
          </p:nvPr>
        </p:nvSpPr>
        <p:spPr/>
        <p:txBody>
          <a:bodyPr/>
          <a:lstStyle/>
          <a:p>
            <a:r>
              <a:rPr lang="en-US" dirty="0" smtClean="0"/>
              <a:t>Exit </a:t>
            </a:r>
            <a:r>
              <a:rPr lang="en-US" dirty="0" smtClean="0"/>
              <a:t>Slip/ Reflection – survey from evaluator</a:t>
            </a:r>
          </a:p>
          <a:p>
            <a:pPr lvl="1"/>
            <a:r>
              <a:rPr lang="en-US" dirty="0" smtClean="0"/>
              <a:t>Do online if you like, or hardcopy</a:t>
            </a:r>
            <a:r>
              <a:rPr lang="en-US" u="sng" dirty="0" smtClean="0"/>
              <a:t> </a:t>
            </a:r>
          </a:p>
          <a:p>
            <a:pPr lvl="1"/>
            <a:r>
              <a:rPr lang="en-US" dirty="0">
                <a:hlinkClick r:id="rId2"/>
              </a:rPr>
              <a:t>http://tinyurl.com/</a:t>
            </a:r>
            <a:r>
              <a:rPr lang="en-US" dirty="0" smtClean="0">
                <a:hlinkClick r:id="rId2"/>
              </a:rPr>
              <a:t>Feb3Survey</a:t>
            </a:r>
            <a:endParaRPr lang="en-US" dirty="0" smtClean="0"/>
          </a:p>
          <a:p>
            <a:pPr lvl="1"/>
            <a:r>
              <a:rPr lang="en-US" u="sng" dirty="0">
                <a:hlinkClick r:id="rId3"/>
              </a:rPr>
              <a:t>https://www.surveymonkey.com/s/P8NN6FW</a:t>
            </a:r>
            <a:r>
              <a:rPr lang="en-US" u="sng" dirty="0"/>
              <a:t> </a:t>
            </a:r>
          </a:p>
          <a:p>
            <a:pPr lvl="1"/>
            <a:endParaRPr lang="en-US" dirty="0"/>
          </a:p>
        </p:txBody>
      </p:sp>
    </p:spTree>
    <p:extLst>
      <p:ext uri="{BB962C8B-B14F-4D97-AF65-F5344CB8AC3E}">
        <p14:creationId xmlns:p14="http://schemas.microsoft.com/office/powerpoint/2010/main" val="272240770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6896" y="1066799"/>
            <a:ext cx="3059548" cy="3208867"/>
          </a:xfrm>
        </p:spPr>
        <p:txBody>
          <a:bodyPr/>
          <a:lstStyle/>
          <a:p>
            <a:r>
              <a:rPr lang="en-US" sz="3300" i="1" dirty="0" smtClean="0"/>
              <a:t>THANK  YOU!!!!!</a:t>
            </a:r>
            <a:br>
              <a:rPr lang="en-US" sz="3300" i="1" dirty="0" smtClean="0"/>
            </a:br>
            <a:r>
              <a:rPr lang="en-US" sz="3300" dirty="0" smtClean="0"/>
              <a:t/>
            </a:r>
            <a:br>
              <a:rPr lang="en-US" sz="3300" dirty="0" smtClean="0"/>
            </a:br>
            <a:r>
              <a:rPr lang="en-US" sz="3300" dirty="0" smtClean="0"/>
              <a:t>See you at your schools!!!</a:t>
            </a:r>
            <a:endParaRPr lang="en-US" sz="3300" dirty="0"/>
          </a:p>
        </p:txBody>
      </p:sp>
      <p:pic>
        <p:nvPicPr>
          <p:cNvPr id="7" name="Picture Placeholder 6"/>
          <p:cNvPicPr>
            <a:picLocks noGrp="1" noChangeAspect="1"/>
          </p:cNvPicPr>
          <p:nvPr>
            <p:ph type="pic" idx="1"/>
          </p:nvPr>
        </p:nvPicPr>
        <p:blipFill>
          <a:blip r:embed="rId2"/>
          <a:srcRect l="-12876" r="-12876"/>
          <a:stretch>
            <a:fillRect/>
          </a:stretch>
        </p:blipFill>
        <p:spPr/>
      </p:pic>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693624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912" y="93890"/>
            <a:ext cx="8229600" cy="390600"/>
          </a:xfrm>
        </p:spPr>
        <p:txBody>
          <a:bodyPr>
            <a:normAutofit fontScale="90000"/>
          </a:bodyPr>
          <a:lstStyle/>
          <a:p>
            <a:r>
              <a:rPr lang="en-US" dirty="0" smtClean="0"/>
              <a:t>Constructing viable arguments</a:t>
            </a:r>
            <a:endParaRPr lang="en-US" dirty="0"/>
          </a:p>
        </p:txBody>
      </p:sp>
      <p:sp>
        <p:nvSpPr>
          <p:cNvPr id="3" name="TextBox 2"/>
          <p:cNvSpPr txBox="1"/>
          <p:nvPr/>
        </p:nvSpPr>
        <p:spPr>
          <a:xfrm>
            <a:off x="620888" y="721566"/>
            <a:ext cx="8406189" cy="6186310"/>
          </a:xfrm>
          <a:prstGeom prst="rect">
            <a:avLst/>
          </a:prstGeom>
          <a:noFill/>
        </p:spPr>
        <p:txBody>
          <a:bodyPr wrap="square" rtlCol="0">
            <a:spAutoFit/>
          </a:bodyPr>
          <a:lstStyle/>
          <a:p>
            <a:pPr lvl="1">
              <a:buFont typeface="Arial"/>
              <a:buChar char="•"/>
            </a:pPr>
            <a:r>
              <a:rPr lang="en-US" dirty="0" smtClean="0"/>
              <a:t> </a:t>
            </a:r>
            <a:r>
              <a:rPr lang="en-US" i="1" dirty="0" smtClean="0"/>
              <a:t>use</a:t>
            </a:r>
            <a:r>
              <a:rPr lang="en-US" dirty="0" smtClean="0"/>
              <a:t> </a:t>
            </a:r>
            <a:r>
              <a:rPr lang="en-US" dirty="0"/>
              <a:t>stated assumptions, definitions, and previously established results in constructing arguments.</a:t>
            </a:r>
            <a:r>
              <a:rPr lang="en-US" dirty="0" smtClean="0"/>
              <a:t> </a:t>
            </a:r>
          </a:p>
          <a:p>
            <a:pPr lvl="1">
              <a:buFont typeface="Arial"/>
              <a:buChar char="•"/>
            </a:pPr>
            <a:endParaRPr lang="en-US" dirty="0" smtClean="0"/>
          </a:p>
          <a:p>
            <a:pPr lvl="1">
              <a:buFont typeface="Arial"/>
              <a:buChar char="•"/>
            </a:pPr>
            <a:r>
              <a:rPr lang="en-US" dirty="0" smtClean="0"/>
              <a:t> </a:t>
            </a:r>
            <a:r>
              <a:rPr lang="en-US" i="1" dirty="0" smtClean="0"/>
              <a:t>make</a:t>
            </a:r>
            <a:r>
              <a:rPr lang="en-US" dirty="0" smtClean="0"/>
              <a:t> conjectures, including </a:t>
            </a:r>
            <a:r>
              <a:rPr lang="en-US" i="1" dirty="0" smtClean="0"/>
              <a:t>reason inductively </a:t>
            </a:r>
            <a:r>
              <a:rPr lang="en-US" dirty="0" smtClean="0"/>
              <a:t>about data</a:t>
            </a:r>
          </a:p>
          <a:p>
            <a:pPr lvl="1">
              <a:buFont typeface="Arial"/>
              <a:buChar char="•"/>
            </a:pPr>
            <a:endParaRPr lang="en-US" dirty="0" smtClean="0"/>
          </a:p>
          <a:p>
            <a:pPr lvl="1">
              <a:buFont typeface="Arial"/>
              <a:buChar char="•"/>
            </a:pPr>
            <a:r>
              <a:rPr lang="en-US" dirty="0" smtClean="0"/>
              <a:t> </a:t>
            </a:r>
            <a:r>
              <a:rPr lang="en-US" i="1" dirty="0" smtClean="0"/>
              <a:t>build</a:t>
            </a:r>
            <a:r>
              <a:rPr lang="en-US" dirty="0" smtClean="0"/>
              <a:t> </a:t>
            </a:r>
            <a:r>
              <a:rPr lang="en-US" dirty="0"/>
              <a:t>a logical progression of statements</a:t>
            </a:r>
            <a:r>
              <a:rPr lang="en-US" dirty="0" smtClean="0"/>
              <a:t> to explore the truth of their conjectures </a:t>
            </a:r>
          </a:p>
          <a:p>
            <a:pPr lvl="1">
              <a:buFont typeface="Arial"/>
              <a:buChar char="•"/>
            </a:pPr>
            <a:endParaRPr lang="en-US" dirty="0" smtClean="0"/>
          </a:p>
          <a:p>
            <a:pPr lvl="1">
              <a:buFont typeface="Arial"/>
              <a:buChar char="•"/>
            </a:pPr>
            <a:r>
              <a:rPr lang="en-US" dirty="0" smtClean="0"/>
              <a:t> </a:t>
            </a:r>
            <a:r>
              <a:rPr lang="en-US" i="1" dirty="0" smtClean="0"/>
              <a:t>analyze</a:t>
            </a:r>
            <a:r>
              <a:rPr lang="en-US" dirty="0" smtClean="0"/>
              <a:t> </a:t>
            </a:r>
            <a:r>
              <a:rPr lang="en-US" dirty="0"/>
              <a:t>situations by breaking them into </a:t>
            </a:r>
            <a:r>
              <a:rPr lang="en-US" dirty="0" smtClean="0"/>
              <a:t>cases </a:t>
            </a:r>
          </a:p>
          <a:p>
            <a:pPr lvl="1">
              <a:buFont typeface="Arial"/>
              <a:buChar char="•"/>
            </a:pPr>
            <a:endParaRPr lang="en-US" dirty="0" smtClean="0"/>
          </a:p>
          <a:p>
            <a:pPr lvl="1">
              <a:buFont typeface="Arial"/>
              <a:buChar char="•"/>
            </a:pPr>
            <a:r>
              <a:rPr lang="en-US" dirty="0" smtClean="0"/>
              <a:t> </a:t>
            </a:r>
            <a:r>
              <a:rPr lang="en-US" i="1" dirty="0" smtClean="0"/>
              <a:t>recognize</a:t>
            </a:r>
            <a:r>
              <a:rPr lang="en-US" dirty="0" smtClean="0"/>
              <a:t> </a:t>
            </a:r>
            <a:r>
              <a:rPr lang="en-US" dirty="0"/>
              <a:t>and </a:t>
            </a:r>
            <a:r>
              <a:rPr lang="en-US" i="1" dirty="0"/>
              <a:t>use</a:t>
            </a:r>
            <a:r>
              <a:rPr lang="en-US" dirty="0"/>
              <a:t> </a:t>
            </a:r>
            <a:r>
              <a:rPr lang="en-US" dirty="0" smtClean="0"/>
              <a:t>counterexamples</a:t>
            </a:r>
          </a:p>
          <a:p>
            <a:pPr lvl="1">
              <a:buFont typeface="Arial"/>
              <a:buChar char="•"/>
            </a:pPr>
            <a:endParaRPr lang="en-US" dirty="0" smtClean="0"/>
          </a:p>
          <a:p>
            <a:pPr lvl="1">
              <a:buFont typeface="Arial"/>
              <a:buChar char="•"/>
            </a:pPr>
            <a:r>
              <a:rPr lang="en-US" i="1" dirty="0" smtClean="0"/>
              <a:t> </a:t>
            </a:r>
            <a:r>
              <a:rPr lang="en-US" i="1" dirty="0"/>
              <a:t>justify </a:t>
            </a:r>
            <a:r>
              <a:rPr lang="en-US" dirty="0"/>
              <a:t>their </a:t>
            </a:r>
            <a:r>
              <a:rPr lang="en-US" dirty="0" smtClean="0"/>
              <a:t>conclusions</a:t>
            </a:r>
          </a:p>
          <a:p>
            <a:pPr lvl="1">
              <a:buFont typeface="Arial"/>
              <a:buChar char="•"/>
            </a:pPr>
            <a:endParaRPr lang="en-US" dirty="0"/>
          </a:p>
          <a:p>
            <a:pPr lvl="1">
              <a:buFont typeface="Arial"/>
              <a:buChar char="•"/>
            </a:pPr>
            <a:r>
              <a:rPr lang="en-US" dirty="0" smtClean="0"/>
              <a:t> </a:t>
            </a:r>
            <a:r>
              <a:rPr lang="en-US" i="1" dirty="0"/>
              <a:t>communicate</a:t>
            </a:r>
            <a:r>
              <a:rPr lang="en-US" dirty="0"/>
              <a:t> them to </a:t>
            </a:r>
            <a:r>
              <a:rPr lang="en-US" dirty="0" smtClean="0"/>
              <a:t>others</a:t>
            </a:r>
          </a:p>
          <a:p>
            <a:pPr lvl="1">
              <a:buFont typeface="Arial"/>
              <a:buChar char="•"/>
            </a:pPr>
            <a:endParaRPr lang="en-US" dirty="0"/>
          </a:p>
          <a:p>
            <a:pPr lvl="1">
              <a:buFont typeface="Arial"/>
              <a:buChar char="•"/>
            </a:pPr>
            <a:r>
              <a:rPr lang="en-US" i="1" dirty="0" smtClean="0"/>
              <a:t> respond</a:t>
            </a:r>
            <a:r>
              <a:rPr lang="en-US" dirty="0" smtClean="0"/>
              <a:t> </a:t>
            </a:r>
            <a:r>
              <a:rPr lang="en-US" dirty="0"/>
              <a:t>to the arguments of </a:t>
            </a:r>
            <a:r>
              <a:rPr lang="en-US" dirty="0" smtClean="0"/>
              <a:t>others</a:t>
            </a:r>
            <a:endParaRPr lang="en-US" dirty="0"/>
          </a:p>
          <a:p>
            <a:pPr lvl="1">
              <a:buFont typeface="Arial"/>
              <a:buChar char="•"/>
            </a:pPr>
            <a:endParaRPr lang="en-US" dirty="0" smtClean="0"/>
          </a:p>
          <a:p>
            <a:pPr lvl="1">
              <a:buFont typeface="Arial"/>
              <a:buChar char="•"/>
            </a:pPr>
            <a:r>
              <a:rPr lang="en-US" i="1" dirty="0" smtClean="0"/>
              <a:t>distinguish</a:t>
            </a:r>
            <a:r>
              <a:rPr lang="en-US" dirty="0" smtClean="0"/>
              <a:t> </a:t>
            </a:r>
            <a:r>
              <a:rPr lang="en-US" dirty="0"/>
              <a:t>correct logic or reasoning from that which is </a:t>
            </a:r>
            <a:r>
              <a:rPr lang="en-US" dirty="0" smtClean="0"/>
              <a:t>flawed</a:t>
            </a:r>
          </a:p>
          <a:p>
            <a:endParaRPr lang="en-US" b="1" dirty="0">
              <a:solidFill>
                <a:srgbClr val="0000FF"/>
              </a:solidFill>
            </a:endParaRPr>
          </a:p>
          <a:p>
            <a:r>
              <a:rPr lang="en-US" b="1" dirty="0" smtClean="0">
                <a:solidFill>
                  <a:srgbClr val="FF0000"/>
                </a:solidFill>
              </a:rPr>
              <a:t>Students </a:t>
            </a:r>
            <a:r>
              <a:rPr lang="en-US" b="1" dirty="0">
                <a:solidFill>
                  <a:srgbClr val="FF0000"/>
                </a:solidFill>
              </a:rPr>
              <a:t>at all grades can listen or read the arguments of others, decide whether they make sense, and ask useful questions to clarify or improve the arguments.</a:t>
            </a:r>
            <a:r>
              <a:rPr lang="en-US" b="1" dirty="0" smtClean="0">
                <a:solidFill>
                  <a:srgbClr val="FF0000"/>
                </a:solidFill>
              </a:rPr>
              <a:t> </a:t>
            </a:r>
            <a:endParaRPr lang="en-US" b="1" dirty="0">
              <a:solidFill>
                <a:srgbClr val="FF0000"/>
              </a:solidFill>
            </a:endParaRPr>
          </a:p>
        </p:txBody>
      </p:sp>
      <p:sp>
        <p:nvSpPr>
          <p:cNvPr id="4" name="TextBox 3"/>
          <p:cNvSpPr txBox="1"/>
          <p:nvPr/>
        </p:nvSpPr>
        <p:spPr>
          <a:xfrm>
            <a:off x="5962869" y="2775353"/>
            <a:ext cx="2951321" cy="2585323"/>
          </a:xfrm>
          <a:prstGeom prst="rect">
            <a:avLst/>
          </a:prstGeom>
          <a:noFill/>
          <a:ln>
            <a:solidFill>
              <a:schemeClr val="tx2"/>
            </a:solidFill>
          </a:ln>
        </p:spPr>
        <p:txBody>
          <a:bodyPr wrap="square" rtlCol="0">
            <a:spAutoFit/>
          </a:bodyPr>
          <a:lstStyle/>
          <a:p>
            <a:r>
              <a:rPr lang="en-US" dirty="0"/>
              <a:t>Elementary students can construct arguments using concrete referents such as objects, drawings, diagrams, and actions. Such arguments can make sense and be correct, even though they are not generalized or made formal until later grades.</a:t>
            </a:r>
          </a:p>
        </p:txBody>
      </p:sp>
    </p:spTree>
    <p:extLst>
      <p:ext uri="{BB962C8B-B14F-4D97-AF65-F5344CB8AC3E}">
        <p14:creationId xmlns:p14="http://schemas.microsoft.com/office/powerpoint/2010/main" val="20692250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4081" y="274320"/>
            <a:ext cx="7498080" cy="1143000"/>
          </a:xfrm>
        </p:spPr>
        <p:txBody>
          <a:bodyPr/>
          <a:lstStyle/>
          <a:p>
            <a:r>
              <a:rPr lang="en-US" dirty="0" smtClean="0"/>
              <a:t>An argument … </a:t>
            </a:r>
            <a:endParaRPr lang="en-US" dirty="0"/>
          </a:p>
        </p:txBody>
      </p:sp>
      <p:sp>
        <p:nvSpPr>
          <p:cNvPr id="5" name="Rectangle 4"/>
          <p:cNvSpPr/>
          <p:nvPr/>
        </p:nvSpPr>
        <p:spPr>
          <a:xfrm>
            <a:off x="1152273" y="1252363"/>
            <a:ext cx="7405918" cy="5262979"/>
          </a:xfrm>
          <a:prstGeom prst="rect">
            <a:avLst/>
          </a:prstGeom>
        </p:spPr>
        <p:txBody>
          <a:bodyPr wrap="square">
            <a:spAutoFit/>
          </a:bodyPr>
          <a:lstStyle/>
          <a:p>
            <a:r>
              <a:rPr lang="en-US" sz="2400" b="1" dirty="0"/>
              <a:t>Claim</a:t>
            </a:r>
            <a:r>
              <a:rPr lang="en-US" sz="2400" dirty="0"/>
              <a:t>: the claim is stated </a:t>
            </a:r>
            <a:r>
              <a:rPr lang="en-US" sz="2400" dirty="0" smtClean="0"/>
              <a:t>clearly</a:t>
            </a:r>
            <a:endParaRPr lang="en-US" sz="2400" dirty="0"/>
          </a:p>
          <a:p>
            <a:r>
              <a:rPr lang="en-US" sz="2400" b="1" dirty="0"/>
              <a:t>Argument </a:t>
            </a:r>
            <a:r>
              <a:rPr lang="en-US" sz="2400" b="1" dirty="0" smtClean="0"/>
              <a:t>–warrants </a:t>
            </a:r>
            <a:r>
              <a:rPr lang="en-US" sz="2400" b="1" dirty="0"/>
              <a:t>&amp; </a:t>
            </a:r>
            <a:r>
              <a:rPr lang="en-US" sz="2400" b="1" dirty="0" smtClean="0"/>
              <a:t>evidence</a:t>
            </a:r>
            <a:endParaRPr lang="en-US" sz="2400" dirty="0" smtClean="0"/>
          </a:p>
          <a:p>
            <a:pPr marL="342900" lvl="0" indent="-342900">
              <a:buFont typeface="Arial"/>
              <a:buChar char="•"/>
            </a:pPr>
            <a:r>
              <a:rPr lang="en-US" sz="2400" dirty="0" smtClean="0"/>
              <a:t>presents a </a:t>
            </a:r>
            <a:r>
              <a:rPr lang="en-US" sz="2400" b="1" dirty="0" smtClean="0"/>
              <a:t>chain of reasoning</a:t>
            </a:r>
            <a:r>
              <a:rPr lang="en-US" sz="2400" dirty="0" smtClean="0"/>
              <a:t> that links evidence to build to the claim</a:t>
            </a:r>
          </a:p>
          <a:p>
            <a:pPr marL="342900" lvl="0" indent="-342900">
              <a:buFont typeface="Arial"/>
              <a:buChar char="•"/>
            </a:pPr>
            <a:r>
              <a:rPr lang="en-US" sz="2400" dirty="0" smtClean="0"/>
              <a:t>uses </a:t>
            </a:r>
            <a:r>
              <a:rPr lang="en-US" sz="2400" b="1" dirty="0"/>
              <a:t>previously established ideas and facts</a:t>
            </a:r>
            <a:r>
              <a:rPr lang="en-US" sz="2400" dirty="0"/>
              <a:t>, including definitions, and/or ideas that</a:t>
            </a:r>
            <a:r>
              <a:rPr lang="en-US" sz="2400" i="1" dirty="0"/>
              <a:t> </a:t>
            </a:r>
            <a:r>
              <a:rPr lang="en-US" sz="2400" dirty="0"/>
              <a:t>are established as true within the argument </a:t>
            </a:r>
          </a:p>
          <a:p>
            <a:pPr marL="342900" lvl="0" indent="-342900">
              <a:buFont typeface="Arial"/>
              <a:buChar char="•"/>
            </a:pPr>
            <a:r>
              <a:rPr lang="en-US" sz="2400" dirty="0"/>
              <a:t>uses </a:t>
            </a:r>
            <a:r>
              <a:rPr lang="en-US" sz="2400" b="1" dirty="0"/>
              <a:t>representations</a:t>
            </a:r>
            <a:r>
              <a:rPr lang="en-US" sz="2400" dirty="0"/>
              <a:t> (words, symbols, graphs, tables, pictures, etc.) that help convey ideas; the representations used are those the class knows or is able to understand  </a:t>
            </a:r>
          </a:p>
          <a:p>
            <a:pPr marL="342900" lvl="0" indent="-342900">
              <a:buFont typeface="Arial"/>
              <a:buChar char="•"/>
            </a:pPr>
            <a:r>
              <a:rPr lang="en-US" sz="2400" dirty="0"/>
              <a:t>addresses</a:t>
            </a:r>
            <a:r>
              <a:rPr lang="en-US" sz="2400" b="1" dirty="0"/>
              <a:t> all cases</a:t>
            </a:r>
            <a:r>
              <a:rPr lang="en-US" sz="2400" dirty="0"/>
              <a:t> covered by the claim </a:t>
            </a:r>
          </a:p>
          <a:p>
            <a:r>
              <a:rPr lang="en-US" sz="2400" dirty="0"/>
              <a:t>Other: Contains no errors in calculations </a:t>
            </a:r>
            <a:r>
              <a:rPr lang="en-US" sz="2400" b="1" i="1" dirty="0"/>
              <a:t>that detract </a:t>
            </a:r>
            <a:r>
              <a:rPr lang="en-US" sz="2400" dirty="0"/>
              <a:t>from the argument</a:t>
            </a:r>
          </a:p>
        </p:txBody>
      </p:sp>
    </p:spTree>
    <p:extLst>
      <p:ext uri="{BB962C8B-B14F-4D97-AF65-F5344CB8AC3E}">
        <p14:creationId xmlns:p14="http://schemas.microsoft.com/office/powerpoint/2010/main" val="675740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4627</TotalTime>
  <Words>4168</Words>
  <Application>Microsoft Macintosh PowerPoint</Application>
  <PresentationFormat>On-screen Show (4:3)</PresentationFormat>
  <Paragraphs>570</Paragraphs>
  <Slides>76</Slides>
  <Notes>46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Solstice</vt:lpstr>
      <vt:lpstr>Welcome Back!!</vt:lpstr>
      <vt:lpstr>Where have we been??? </vt:lpstr>
      <vt:lpstr>PowerPoint Presentation</vt:lpstr>
      <vt:lpstr>Where are we going??? </vt:lpstr>
      <vt:lpstr>Today’s Themes </vt:lpstr>
      <vt:lpstr>Agenda</vt:lpstr>
      <vt:lpstr>A Mathematical Argument</vt:lpstr>
      <vt:lpstr>Constructing viable arguments</vt:lpstr>
      <vt:lpstr>An argument … </vt:lpstr>
      <vt:lpstr>A High Quality Argument </vt:lpstr>
      <vt:lpstr>What is “good”?</vt:lpstr>
      <vt:lpstr>Giving Good Directions</vt:lpstr>
      <vt:lpstr>Audience and Community Matter!</vt:lpstr>
      <vt:lpstr> Problem Solving Time!</vt:lpstr>
      <vt:lpstr>Problem Solving Fun!</vt:lpstr>
      <vt:lpstr>Purposes!</vt:lpstr>
      <vt:lpstr>Leapfrog Fractions</vt:lpstr>
      <vt:lpstr>Core Ideas of the Task</vt:lpstr>
      <vt:lpstr>LeapFrog Task     Student Work </vt:lpstr>
      <vt:lpstr>Summarizing Characteristics </vt:lpstr>
      <vt:lpstr>A few important notes</vt:lpstr>
      <vt:lpstr>PowerPoint Presentation</vt:lpstr>
      <vt:lpstr>Agreements</vt:lpstr>
      <vt:lpstr>Reviewing student work samples</vt:lpstr>
      <vt:lpstr>IMPORTANT NOTE!</vt:lpstr>
      <vt:lpstr>AND ANOTHER ONE!</vt:lpstr>
      <vt:lpstr>Math and Argumentation in Everyday Tasks </vt:lpstr>
      <vt:lpstr>Whole Group share – 11:45</vt:lpstr>
      <vt:lpstr>Working Lunch!</vt:lpstr>
      <vt:lpstr>Working Lunch Overview</vt:lpstr>
      <vt:lpstr>Working Lunch Roles</vt:lpstr>
      <vt:lpstr>Discussion Questions</vt:lpstr>
      <vt:lpstr>Working Lunch Table Groups LUNCH ENDS @ 12:55</vt:lpstr>
      <vt:lpstr>PowerPoint Presentation</vt:lpstr>
      <vt:lpstr>Agenda</vt:lpstr>
      <vt:lpstr>PowerPoint Presentation</vt:lpstr>
      <vt:lpstr>Curriculum as a resource </vt:lpstr>
      <vt:lpstr>Curriculum as a resource</vt:lpstr>
      <vt:lpstr>PowerPoint Presentation</vt:lpstr>
      <vt:lpstr>Quick Facts About the Study</vt:lpstr>
      <vt:lpstr>PowerPoint Presentation</vt:lpstr>
      <vt:lpstr>Number of Writing Prompts</vt:lpstr>
      <vt:lpstr>Writing in Math</vt:lpstr>
      <vt:lpstr>PowerPoint Presentation</vt:lpstr>
      <vt:lpstr>Writing Indicators?</vt:lpstr>
      <vt:lpstr>Not always writing where you think… </vt:lpstr>
      <vt:lpstr>Not Always “Writing”</vt:lpstr>
      <vt:lpstr>What might be some indicators?</vt:lpstr>
      <vt:lpstr>Amount of Writing Space</vt:lpstr>
      <vt:lpstr>Results</vt:lpstr>
      <vt:lpstr>Possible Task Modification </vt:lpstr>
      <vt:lpstr>Press for the Inclusion of a Specific Writing Feature – Examples</vt:lpstr>
      <vt:lpstr>Results</vt:lpstr>
      <vt:lpstr>Possible Task Modification </vt:lpstr>
      <vt:lpstr>Press for a Type for Writing</vt:lpstr>
      <vt:lpstr>Results</vt:lpstr>
      <vt:lpstr> Relax we have recommendations…  </vt:lpstr>
      <vt:lpstr>Possible Task Modification </vt:lpstr>
      <vt:lpstr>Press to Write About Procedures or Concepts (explain what/explain why)</vt:lpstr>
      <vt:lpstr>Results</vt:lpstr>
      <vt:lpstr>Possible Task Modification </vt:lpstr>
      <vt:lpstr>Press for Writing About Their Own or Others’ Solutions</vt:lpstr>
      <vt:lpstr>Possible Task Modification</vt:lpstr>
      <vt:lpstr>Possible Task Modification</vt:lpstr>
      <vt:lpstr>PowerPoint Presentation</vt:lpstr>
      <vt:lpstr>PowerPoint Presentation</vt:lpstr>
      <vt:lpstr>Inquiry Project Collaboration</vt:lpstr>
      <vt:lpstr>Next Steps</vt:lpstr>
      <vt:lpstr>Work Time! Please reconvene at __2:40 _  (2:35 – tRansition to sharing out)__</vt:lpstr>
      <vt:lpstr>Reflect and Share from Worktime</vt:lpstr>
      <vt:lpstr>PowerPoint Presentation</vt:lpstr>
      <vt:lpstr>Sharing from Lunch Discussions</vt:lpstr>
      <vt:lpstr>Logistics and Final Thoughts</vt:lpstr>
      <vt:lpstr>Prizes!!!</vt:lpstr>
      <vt:lpstr>Exit Slip</vt:lpstr>
      <vt:lpstr>THANK  YOU!!!!!  See you at your schools!!!</vt:lpstr>
    </vt:vector>
  </TitlesOfParts>
  <Company>Neag School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Argumentation</dc:title>
  <dc:creator>Megan Staples</dc:creator>
  <cp:lastModifiedBy>Megan Staples</cp:lastModifiedBy>
  <cp:revision>259</cp:revision>
  <cp:lastPrinted>2015-01-28T15:52:14Z</cp:lastPrinted>
  <dcterms:created xsi:type="dcterms:W3CDTF">2014-10-07T02:40:33Z</dcterms:created>
  <dcterms:modified xsi:type="dcterms:W3CDTF">2015-02-03T21:21:00Z</dcterms:modified>
</cp:coreProperties>
</file>