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73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3F4CEC-8B25-8648-B778-5A957EECC94F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SBAC and Parabola problem" id="{3701AC18-4AF0-E545-B08F-88C07F099DC2}">
          <p14:sldIdLst>
            <p14:sldId id="264"/>
            <p14:sldId id="265"/>
            <p14:sldId id="266"/>
            <p14:sldId id="269"/>
            <p14:sldId id="273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4616-5D1B-2044-A707-C4680AF6FC38}" type="datetimeFigureOut">
              <a:rPr lang="en-US" smtClean="0"/>
              <a:t>2/16/15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B0BB8-D0B7-7C43-AD95-25711643B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5F97-4CE5-5949-A4D1-FBEFED432D35}" type="datetimeFigureOut">
              <a:rPr lang="en-US" smtClean="0"/>
              <a:t>2/16/15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3EF-D0DF-6C40-B5E6-58D3D227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6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MES will lead a discussion</a:t>
            </a:r>
            <a:r>
              <a:rPr lang="en-US" baseline="0" dirty="0" smtClean="0"/>
              <a:t> on this</a:t>
            </a:r>
          </a:p>
          <a:p>
            <a:r>
              <a:rPr lang="en-US" baseline="0" dirty="0" smtClean="0"/>
              <a:t>Prompts –what did we do?</a:t>
            </a:r>
          </a:p>
          <a:p>
            <a:r>
              <a:rPr lang="en-US" baseline="0" dirty="0" smtClean="0"/>
              <a:t>Why? What’s the warrant for that move?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33EF-D0DF-6C40-B5E6-58D3D2279A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5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You could factor the left side right now… Solutions are 7 and -3.</a:t>
            </a:r>
          </a:p>
          <a:p>
            <a:r>
              <a:rPr lang="en-US" dirty="0" smtClean="0"/>
              <a:t>2. Produces 5 and 10, but only 10 is viable</a:t>
            </a:r>
          </a:p>
          <a:p>
            <a:r>
              <a:rPr lang="en-US" dirty="0" smtClean="0"/>
              <a:t>3. Sol is (2,4)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33EF-D0DF-6C40-B5E6-58D3D2279A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3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</a:t>
            </a:r>
            <a:r>
              <a:rPr lang="en-US" dirty="0" err="1" smtClean="0"/>
              <a:t>www.smarterbalanced.org</a:t>
            </a:r>
            <a:r>
              <a:rPr lang="en-US" dirty="0" smtClean="0"/>
              <a:t>/</a:t>
            </a:r>
            <a:r>
              <a:rPr lang="en-US" dirty="0" err="1" smtClean="0"/>
              <a:t>wordpress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smtClean="0"/>
              <a:t>-content/uploads/2014/10/Smarter-Balanced-Scoring-Guide-for-Selected-Short-Text-Mathematics-Items.pdf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33EF-D0DF-6C40-B5E6-58D3D2279A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46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Lemons – Field</a:t>
            </a:r>
            <a:r>
              <a:rPr lang="en-US" baseline="0" dirty="0" smtClean="0"/>
              <a:t> Guide with scoring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EC1D7-86F9-7148-B8D6-4C22BA5960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0D15F50-61F9-6042-95C8-5517119C3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B81FA-8216-3A40-AAB0-EAE95E86E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3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8E620-02A8-EA46-B1DA-E6D0ED3BD5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4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5C773-FB1E-2347-B8F4-C2638BB8E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4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6DF8C-96C9-0341-9C9A-106F62A58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9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C1071-52EB-D74C-9036-09F1856351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2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A9BCD-1758-2C46-A825-41DC7EF46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0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1B55-E051-634F-8F9D-6946BAF9F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1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0E4AF-CFE6-594A-81D0-65C63D5DD3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5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9823D-6432-644C-9C0B-FCA173935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8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950A5-ED73-9541-8954-CC5321EFC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1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F7634CC4-59A7-8A45-B190-7521F965CE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3276600"/>
            <a:ext cx="7772400" cy="1143000"/>
          </a:xfrm>
        </p:spPr>
        <p:txBody>
          <a:bodyPr/>
          <a:lstStyle/>
          <a:p>
            <a:r>
              <a:rPr lang="en-US" dirty="0" smtClean="0"/>
              <a:t>Argumentation as an Everyday event!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/>
              <a:t>Tuesday, February 3,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3289300" cy="2463800"/>
          </a:xfrm>
          <a:prstGeom prst="rect">
            <a:avLst/>
          </a:prstGeom>
        </p:spPr>
      </p:pic>
      <p:sp>
        <p:nvSpPr>
          <p:cNvPr id="7" name="Donut 6"/>
          <p:cNvSpPr/>
          <p:nvPr/>
        </p:nvSpPr>
        <p:spPr bwMode="auto">
          <a:xfrm>
            <a:off x="533400" y="2057400"/>
            <a:ext cx="533400" cy="457200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Donut 7"/>
          <p:cNvSpPr/>
          <p:nvPr/>
        </p:nvSpPr>
        <p:spPr bwMode="auto">
          <a:xfrm>
            <a:off x="1752600" y="1676400"/>
            <a:ext cx="533400" cy="457200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Donut 8"/>
          <p:cNvSpPr/>
          <p:nvPr/>
        </p:nvSpPr>
        <p:spPr bwMode="auto">
          <a:xfrm>
            <a:off x="1143000" y="1828800"/>
            <a:ext cx="533400" cy="457200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Donut 9"/>
          <p:cNvSpPr/>
          <p:nvPr/>
        </p:nvSpPr>
        <p:spPr bwMode="auto">
          <a:xfrm>
            <a:off x="2819400" y="1371600"/>
            <a:ext cx="457200" cy="381000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8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Parabola Problem (SBAC)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 l="-13514" r="-13514"/>
          <a:stretch>
            <a:fillRect/>
          </a:stretch>
        </p:blipFill>
        <p:spPr bwMode="auto">
          <a:xfrm>
            <a:off x="4572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126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SmarterBalanced</a:t>
            </a:r>
            <a:r>
              <a:rPr lang="en-US" dirty="0" smtClean="0"/>
              <a:t> have to say?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2s - A, E, F</a:t>
            </a:r>
          </a:p>
          <a:p>
            <a:r>
              <a:rPr lang="en-US" dirty="0"/>
              <a:t>1s - B, C, H</a:t>
            </a:r>
          </a:p>
          <a:p>
            <a:r>
              <a:rPr lang="en-US" dirty="0"/>
              <a:t>0s – D, G</a:t>
            </a:r>
          </a:p>
          <a:p>
            <a:pPr marL="0" indent="0">
              <a:buNone/>
            </a:pPr>
            <a:r>
              <a:rPr lang="en-US" dirty="0" smtClean="0"/>
              <a:t>Their scoring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09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400800" cy="1143000"/>
          </a:xfrm>
        </p:spPr>
        <p:txBody>
          <a:bodyPr/>
          <a:lstStyle/>
          <a:p>
            <a:r>
              <a:rPr lang="en-US" dirty="0" smtClean="0"/>
              <a:t>IMPORTANT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949" y="1171878"/>
            <a:ext cx="7214563" cy="4033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Smarter Balanced has to judge too!</a:t>
            </a:r>
          </a:p>
          <a:p>
            <a:pPr marL="0" indent="0">
              <a:buNone/>
            </a:pPr>
            <a:r>
              <a:rPr lang="en-US" sz="2600" dirty="0" smtClean="0"/>
              <a:t>Smarter Balanced seems to be giving “the benefit of the doubt” to some degree – at least at the lower grades. In Cognitive Lab Tests, they found 1/3 of students would have gotten a higher score if all their work had been submitted (and not just what they entered online). </a:t>
            </a:r>
          </a:p>
          <a:p>
            <a:pPr marL="0" indent="0">
              <a:buNone/>
            </a:pPr>
            <a:r>
              <a:rPr lang="en-US" sz="2600" dirty="0" smtClean="0"/>
              <a:t>My take away: It’s important to teach </a:t>
            </a:r>
            <a:r>
              <a:rPr lang="en-US" sz="2600" i="1" dirty="0" smtClean="0"/>
              <a:t>beyond</a:t>
            </a:r>
            <a:r>
              <a:rPr lang="en-US" sz="2600" dirty="0" smtClean="0"/>
              <a:t> the Smarter Balanced scoring guides.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078" y="5174189"/>
            <a:ext cx="2405444" cy="1683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420" y="103384"/>
            <a:ext cx="2386990" cy="161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78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"/>
            <a:ext cx="9144000" cy="683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4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How is solving a linear equation making an argument?</a:t>
            </a:r>
          </a:p>
          <a:p>
            <a:pPr lvl="1"/>
            <a:r>
              <a:rPr lang="en-US" dirty="0" smtClean="0"/>
              <a:t>How does the language we use reveal the argument?</a:t>
            </a:r>
          </a:p>
          <a:p>
            <a:pPr lvl="1"/>
            <a:r>
              <a:rPr lang="en-US" dirty="0" smtClean="0"/>
              <a:t>Possibly consider: quadratic &amp; sys of </a:t>
            </a:r>
            <a:r>
              <a:rPr lang="en-US" dirty="0" err="1" smtClean="0"/>
              <a:t>eq</a:t>
            </a:r>
            <a:endParaRPr lang="en-US" dirty="0" smtClean="0"/>
          </a:p>
          <a:p>
            <a:r>
              <a:rPr lang="en-US" dirty="0" smtClean="0"/>
              <a:t>Parabola problem and SBAC’s take</a:t>
            </a:r>
          </a:p>
          <a:p>
            <a:r>
              <a:rPr lang="en-US" dirty="0" smtClean="0"/>
              <a:t>With time</a:t>
            </a:r>
          </a:p>
          <a:p>
            <a:pPr lvl="1"/>
            <a:r>
              <a:rPr lang="en-US" dirty="0" smtClean="0"/>
              <a:t>Always, Sometimes, Never</a:t>
            </a:r>
          </a:p>
          <a:p>
            <a:pPr lvl="1"/>
            <a:r>
              <a:rPr lang="en-US" dirty="0" smtClean="0"/>
              <a:t>Graphic Design </a:t>
            </a:r>
            <a:r>
              <a:rPr lang="en-US" dirty="0" smtClean="0"/>
              <a:t>prompt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745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3x + 2 = -2x + 5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2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dirty="0" smtClean="0"/>
              <a:t>Full argument: 3x + 2 = -2x + 5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354717"/>
              </p:ext>
            </p:extLst>
          </p:nvPr>
        </p:nvGraphicFramePr>
        <p:xfrm>
          <a:off x="533400" y="858520"/>
          <a:ext cx="8077200" cy="622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79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3x + 2 = -2x + 5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+ 2x          + 2x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What:</a:t>
                      </a:r>
                      <a:r>
                        <a:rPr lang="en-US" baseline="0" dirty="0" smtClean="0"/>
                        <a:t> add 2x to both sides</a:t>
                      </a:r>
                    </a:p>
                    <a:p>
                      <a:r>
                        <a:rPr lang="en-US" baseline="0" dirty="0" smtClean="0"/>
                        <a:t>Why: to try to get x alone, so we can ‘see’ what x value(s) makes the equation true. </a:t>
                      </a:r>
                    </a:p>
                    <a:p>
                      <a:r>
                        <a:rPr lang="en-US" baseline="0" dirty="0" smtClean="0"/>
                        <a:t>Warrant: because of the </a:t>
                      </a:r>
                      <a:r>
                        <a:rPr lang="en-US" u="sng" baseline="0" dirty="0" smtClean="0"/>
                        <a:t>addition property of equality</a:t>
                      </a:r>
                      <a:r>
                        <a:rPr lang="en-US" b="1" u="sng" baseline="0" dirty="0" smtClean="0"/>
                        <a:t>.</a:t>
                      </a:r>
                      <a:r>
                        <a:rPr lang="en-US" b="0" u="none" baseline="0" dirty="0" smtClean="0"/>
                        <a:t> So,</a:t>
                      </a:r>
                      <a:r>
                        <a:rPr lang="en-US" baseline="0" dirty="0" smtClean="0"/>
                        <a:t> if you add the same quantity to both sides of an equation, you do not change the solution set for that equation. Whatever x value makes 3x + 2 equal to -2x + 5 also makes 3x + 2x + 2 equal to -2x + 2x + 5. 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But why was adding 2x useful? Because 2x is the additive inverse of -2x, so that their sum is 0, and I’ll no longer have a x term on the right hand side.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5x +</a:t>
                      </a:r>
                      <a:r>
                        <a:rPr lang="en-US" b="1" baseline="0" dirty="0" smtClean="0"/>
                        <a:t> 2 = 5 </a:t>
                      </a:r>
                      <a:endParaRPr lang="en-US" b="0" baseline="0" dirty="0" smtClean="0"/>
                    </a:p>
                    <a:p>
                      <a:r>
                        <a:rPr lang="en-US" b="0" baseline="0" dirty="0" smtClean="0"/>
                        <a:t>   -2       -2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What: added -2</a:t>
                      </a:r>
                      <a:r>
                        <a:rPr lang="en-US" baseline="0" dirty="0" smtClean="0"/>
                        <a:t> to both sides </a:t>
                      </a:r>
                    </a:p>
                    <a:p>
                      <a:r>
                        <a:rPr lang="en-US" baseline="0" dirty="0" smtClean="0"/>
                        <a:t>Why: to try to get x alone so we can ‘see’ the solution.</a:t>
                      </a:r>
                    </a:p>
                    <a:p>
                      <a:r>
                        <a:rPr lang="en-US" baseline="0" dirty="0" smtClean="0"/>
                        <a:t>Warrant: same as above, except, whatever makes 5x + 2 = 5 also makes 5x + 2 – 2 = 5 – 2.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But why -2? Because -2 is the additive inverse of 2, and we know a + -a is the same as a – a. 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5x = 3</a:t>
                      </a:r>
                    </a:p>
                    <a:p>
                      <a:r>
                        <a:rPr lang="en-US" b="0" dirty="0" smtClean="0"/>
                        <a:t>(1/5) * 5x = (1/5)*3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What: multiply both sides by 1/5</a:t>
                      </a:r>
                    </a:p>
                    <a:p>
                      <a:r>
                        <a:rPr lang="en-US" dirty="0" smtClean="0"/>
                        <a:t>Why:</a:t>
                      </a:r>
                      <a:r>
                        <a:rPr lang="en-US" baseline="0" dirty="0" smtClean="0"/>
                        <a:t> to try to get x alone so we can ‘see’ the solution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93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514853"/>
              </p:ext>
            </p:extLst>
          </p:nvPr>
        </p:nvGraphicFramePr>
        <p:xfrm>
          <a:off x="685800" y="1981200"/>
          <a:ext cx="80772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79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5x = 3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(1/5) * 5x = (1/5)*3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What: multiply both sides by 1/5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Why: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to try to get x alone so we can ‘see’ the solution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Warrant: because of the multiplication property of equality, which states that if two quantities are equal, then when you multiply them by the same quantity, the product is equal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rgbClr val="0000FF"/>
                          </a:solidFill>
                        </a:rPr>
                        <a:t>But why times? And why 1/5? Because 1/5 is the multiplicative inverse of 5, and so the product of 1/5 and 5 is 1, which gets us where we want to go, because any number times 1 is itself – we can soon ‘see’ what x is! </a:t>
                      </a:r>
                      <a:endParaRPr lang="en-US" b="0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 = 5/3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What: x is 5/3! We have it!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64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How is solving a linear equation making an argument?</a:t>
            </a:r>
          </a:p>
          <a:p>
            <a:pPr lvl="1"/>
            <a:r>
              <a:rPr lang="en-US" dirty="0" smtClean="0"/>
              <a:t>How does the language we use reveal the argument?</a:t>
            </a:r>
          </a:p>
          <a:p>
            <a:pPr lvl="1"/>
            <a:r>
              <a:rPr lang="en-US" i="1" dirty="0"/>
              <a:t>What are we doing mathematically? What language do we </a:t>
            </a:r>
            <a:r>
              <a:rPr lang="en-US" i="1" dirty="0" smtClean="0"/>
              <a:t>use to describe this? </a:t>
            </a:r>
            <a:endParaRPr lang="en-US" i="1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93472" y="4777357"/>
            <a:ext cx="6414371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chemeClr val="accent4"/>
                </a:solidFill>
              </a:rPr>
              <a:t>“keep both sides equal”</a:t>
            </a:r>
          </a:p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chemeClr val="accent4"/>
                </a:solidFill>
              </a:rPr>
              <a:t>“do the same thing to both sides”</a:t>
            </a:r>
          </a:p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chemeClr val="accent4"/>
                </a:solidFill>
              </a:rPr>
              <a:t>“move the 5 to the other side”</a:t>
            </a:r>
          </a:p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chemeClr val="accent4"/>
                </a:solidFill>
              </a:rPr>
              <a:t>“get x alone” or “isolate the variable” </a:t>
            </a:r>
          </a:p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chemeClr val="accent4"/>
                </a:solidFill>
              </a:rPr>
              <a:t>“cancel the 3s”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7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Similar, but a little different… Quadratic and square root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4x – 5 = 16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 2  +  √(x – 1)  = x - 5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2x + y = 8</a:t>
            </a:r>
          </a:p>
          <a:p>
            <a:pPr marL="0" indent="0">
              <a:buNone/>
            </a:pPr>
            <a:r>
              <a:rPr lang="en-US" dirty="0" smtClean="0"/>
              <a:t>     3x – 2y = 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6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772400" cy="1362075"/>
          </a:xfrm>
        </p:spPr>
        <p:txBody>
          <a:bodyPr/>
          <a:lstStyle/>
          <a:p>
            <a:r>
              <a:rPr lang="en-US" dirty="0" smtClean="0"/>
              <a:t>What does this look like in the context of smarter Balanced?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4343400"/>
            <a:ext cx="77724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0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Parabola problem - From Field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the problem!</a:t>
            </a:r>
          </a:p>
          <a:p>
            <a:r>
              <a:rPr lang="en-US" dirty="0" smtClean="0"/>
              <a:t>Discuss your thoughts on strong arguments to justify which graph corresponds to which equation</a:t>
            </a:r>
          </a:p>
          <a:p>
            <a:pPr lvl="1"/>
            <a:r>
              <a:rPr lang="en-US" dirty="0" smtClean="0"/>
              <a:t>Aim to use language of claim, warrant, evidence, adequate precision of language and computation (see grid)</a:t>
            </a:r>
          </a:p>
          <a:p>
            <a:r>
              <a:rPr lang="en-US" dirty="0" smtClean="0"/>
              <a:t>Look at student work – order; comment</a:t>
            </a:r>
          </a:p>
          <a:p>
            <a:r>
              <a:rPr lang="en-US" dirty="0" smtClean="0"/>
              <a:t>Consider SBAC’s take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1219200"/>
            <a:ext cx="156289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58249"/>
      </p:ext>
    </p:extLst>
  </p:cSld>
  <p:clrMapOvr>
    <a:masterClrMapping/>
  </p:clrMapOvr>
</p:sld>
</file>

<file path=ppt/theme/theme1.xml><?xml version="1.0" encoding="utf-8"?>
<a:theme xmlns:a="http://schemas.openxmlformats.org/drawingml/2006/main" name="TM01069050">
  <a:themeElements>
    <a:clrScheme name="Office Them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TM01069050</Template>
  <TotalTime>171</TotalTime>
  <Words>927</Words>
  <Application>Microsoft Macintosh PowerPoint</Application>
  <PresentationFormat>On-screen Show (4:3)</PresentationFormat>
  <Paragraphs>82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TM01069050</vt:lpstr>
      <vt:lpstr>Argumentation as an Everyday event!</vt:lpstr>
      <vt:lpstr>Agenda</vt:lpstr>
      <vt:lpstr>Please solve</vt:lpstr>
      <vt:lpstr>Full argument: 3x + 2 = -2x + 5 </vt:lpstr>
      <vt:lpstr>PowerPoint Presentation</vt:lpstr>
      <vt:lpstr>PowerPoint Presentation</vt:lpstr>
      <vt:lpstr>Similar, but a little different… Quadratic and square root functions</vt:lpstr>
      <vt:lpstr>What does this look like in the context of smarter Balanced?</vt:lpstr>
      <vt:lpstr>Parabola problem - From Field Test</vt:lpstr>
      <vt:lpstr>The Parabola Problem (SBAC)</vt:lpstr>
      <vt:lpstr>What does SmarterBalanced have to say? </vt:lpstr>
      <vt:lpstr>IMPORTANT NOTE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Megan Staples</cp:lastModifiedBy>
  <cp:revision>56</cp:revision>
  <cp:lastPrinted>2015-02-03T13:18:58Z</cp:lastPrinted>
  <dcterms:created xsi:type="dcterms:W3CDTF">1601-01-01T00:00:00Z</dcterms:created>
  <dcterms:modified xsi:type="dcterms:W3CDTF">2015-02-16T11:37:32Z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TC010690501033</vt:lpwstr>
  </property>
</Properties>
</file>